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64" r:id="rId4"/>
    <p:sldId id="262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0810CD-C4AB-544F-8192-2055AE34C5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9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974109-24AD-F447-A360-BBA4A95AE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9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004FF4-497D-9E45-BF8B-2FEA09164332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 w="127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3CE0D61-C023-0F41-9922-E93576E20B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2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3A8FCB-6AB3-A442-8A90-C35244484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4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2F59BE-E7EC-2546-B22D-28AE6C6EDB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6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A074C-6EE6-FC42-9A50-DB37F328F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7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09E60-B98A-7048-AA77-90E2D702B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12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BE022B-9B5C-4B4C-8279-6C8300A5A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87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A4A0E7-E589-5840-9833-321B0BF12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7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40729-4198-DA40-BC44-1ABAE0C0BC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4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AABB9-EE90-EC4B-8B2C-A5D91C61F7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6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34F2F-F953-6144-B514-11AC87BEC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20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6C3D4D-2047-3240-8E37-AF11583DE5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4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D364AE-8718-A94F-8A99-135E1BB707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Edge-&gt;Core vs. Core-&gt;Edge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How will ICN make it into the World?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r>
              <a:rPr lang="en-US" b="1">
                <a:solidFill>
                  <a:schemeClr val="tx2"/>
                </a:solidFill>
              </a:rPr>
              <a:t>Computer Laboratory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Core-driven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aspects potentially interesting for (core) ISPs</a:t>
            </a:r>
          </a:p>
          <a:p>
            <a:pPr lvl="1"/>
            <a:r>
              <a:rPr lang="en-US" sz="1800" dirty="0" smtClean="0"/>
              <a:t>Caching transit traffic</a:t>
            </a:r>
          </a:p>
          <a:p>
            <a:pPr lvl="1"/>
            <a:r>
              <a:rPr lang="en-US" sz="1800" dirty="0" smtClean="0"/>
              <a:t>Multicast and policy support at inter-domain level</a:t>
            </a:r>
          </a:p>
          <a:p>
            <a:r>
              <a:rPr lang="en-US" dirty="0" smtClean="0"/>
              <a:t>Problem</a:t>
            </a:r>
          </a:p>
          <a:p>
            <a:pPr lvl="1"/>
            <a:r>
              <a:rPr lang="en-US" sz="1800" dirty="0" smtClean="0"/>
              <a:t>Caching is not compliant with the incentive to incur traffic charges</a:t>
            </a:r>
          </a:p>
          <a:p>
            <a:pPr lvl="1"/>
            <a:r>
              <a:rPr lang="en-US" sz="1800" dirty="0" smtClean="0"/>
              <a:t>Same goes with multicast</a:t>
            </a:r>
          </a:p>
          <a:p>
            <a:pPr marL="271463" lvl="1" indent="0">
              <a:buNone/>
            </a:pPr>
            <a:r>
              <a:rPr lang="en-US" sz="1800" dirty="0" smtClean="0"/>
              <a:t>-&gt; requires changes to the incentive models for the core ISPs</a:t>
            </a:r>
          </a:p>
          <a:p>
            <a:pPr marL="271463" lvl="1" indent="0">
              <a:buNone/>
            </a:pPr>
            <a:r>
              <a:rPr lang="en-US" sz="1800" dirty="0" smtClean="0"/>
              <a:t>-&gt; could be driven by green, efficiency and policy </a:t>
            </a:r>
            <a:r>
              <a:rPr lang="en-US" sz="1800" dirty="0" smtClean="0"/>
              <a:t>aspects</a:t>
            </a:r>
          </a:p>
          <a:p>
            <a:pPr marL="271463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But </a:t>
            </a:r>
            <a:r>
              <a:rPr lang="en-US" dirty="0" err="1" smtClean="0">
                <a:solidFill>
                  <a:srgbClr val="FF0000"/>
                </a:solidFill>
              </a:rPr>
              <a:t>altimately</a:t>
            </a:r>
            <a:r>
              <a:rPr lang="en-US" dirty="0" smtClean="0">
                <a:solidFill>
                  <a:srgbClr val="FF0000"/>
                </a:solidFill>
              </a:rPr>
              <a:t>: why killing my cash cow?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58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Edge-driven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dissemination is at the heart of many industries</a:t>
            </a:r>
          </a:p>
          <a:p>
            <a:pPr lvl="1"/>
            <a:r>
              <a:rPr lang="en-US" sz="1800" dirty="0" smtClean="0"/>
              <a:t>Retail, news, finance, content, …</a:t>
            </a:r>
          </a:p>
          <a:p>
            <a:pPr lvl="1"/>
            <a:r>
              <a:rPr lang="en-US" sz="1800" dirty="0" smtClean="0"/>
              <a:t>But also mobile and access ISPs (accommodating local access of information)</a:t>
            </a:r>
          </a:p>
          <a:p>
            <a:r>
              <a:rPr lang="en-US" dirty="0" smtClean="0"/>
              <a:t>Efficient delivery of what is important (information)</a:t>
            </a:r>
          </a:p>
          <a:p>
            <a:pPr lvl="1"/>
            <a:r>
              <a:rPr lang="en-US" sz="1800" dirty="0" smtClean="0"/>
              <a:t>Caching &amp; multicast support</a:t>
            </a:r>
          </a:p>
          <a:p>
            <a:pPr lvl="1"/>
            <a:r>
              <a:rPr lang="en-US" sz="1800" dirty="0" smtClean="0"/>
              <a:t>Support of edge networks (such as wireless)</a:t>
            </a:r>
          </a:p>
          <a:p>
            <a:pPr lvl="1"/>
            <a:r>
              <a:rPr lang="en-US" sz="1800" dirty="0" smtClean="0"/>
              <a:t>Path computation important, e.g., for accommodating </a:t>
            </a:r>
            <a:r>
              <a:rPr lang="en-US" sz="1800" b="1" dirty="0" smtClean="0"/>
              <a:t>cross-value chain scenarios</a:t>
            </a:r>
            <a:r>
              <a:rPr lang="en-US" sz="1800" dirty="0" smtClean="0"/>
              <a:t>!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4822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Likely to Happen?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2761928" y="1407368"/>
            <a:ext cx="3640239" cy="2209800"/>
            <a:chOff x="2819400" y="1066800"/>
            <a:chExt cx="3640239" cy="2209800"/>
          </a:xfrm>
        </p:grpSpPr>
        <p:sp>
          <p:nvSpPr>
            <p:cNvPr id="8" name="Cloud"/>
            <p:cNvSpPr>
              <a:spLocks noChangeAspect="1" noEditPoints="1" noChangeArrowheads="1"/>
            </p:cNvSpPr>
            <p:nvPr/>
          </p:nvSpPr>
          <p:spPr bwMode="auto">
            <a:xfrm>
              <a:off x="4495800" y="2151810"/>
              <a:ext cx="1447800" cy="89619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>
              <a:prstTxWarp prst="textNoShape">
                <a:avLst/>
              </a:prstTxWarp>
            </a:bodyPr>
            <a:lstStyle/>
            <a:p>
              <a:r>
                <a:rPr lang="en-US" dirty="0" smtClean="0"/>
                <a:t>Gov.</a:t>
              </a:r>
              <a:endParaRPr lang="en-US" dirty="0"/>
            </a:p>
          </p:txBody>
        </p:sp>
        <p:sp>
          <p:nvSpPr>
            <p:cNvPr id="13" name="Cloud"/>
            <p:cNvSpPr>
              <a:spLocks noChangeAspect="1" noEditPoints="1" noChangeArrowheads="1"/>
            </p:cNvSpPr>
            <p:nvPr/>
          </p:nvSpPr>
          <p:spPr bwMode="auto">
            <a:xfrm>
              <a:off x="3276600" y="2380410"/>
              <a:ext cx="1447800" cy="89619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lIns="216000" tIns="93600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Retail</a:t>
              </a:r>
              <a:endParaRPr lang="en-US" sz="1800" dirty="0"/>
            </a:p>
          </p:txBody>
        </p:sp>
        <p:sp>
          <p:nvSpPr>
            <p:cNvPr id="14" name="Cloud"/>
            <p:cNvSpPr>
              <a:spLocks noChangeAspect="1" noEditPoints="1" noChangeArrowheads="1"/>
            </p:cNvSpPr>
            <p:nvPr/>
          </p:nvSpPr>
          <p:spPr bwMode="auto">
            <a:xfrm>
              <a:off x="3276600" y="1600200"/>
              <a:ext cx="1447800" cy="89619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tIns="93600" rIns="108000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Health</a:t>
              </a:r>
              <a:endParaRPr lang="en-US" sz="1800" dirty="0"/>
            </a:p>
          </p:txBody>
        </p:sp>
        <p:sp>
          <p:nvSpPr>
            <p:cNvPr id="15" name="Cloud"/>
            <p:cNvSpPr>
              <a:spLocks noChangeAspect="1" noEditPoints="1" noChangeArrowheads="1"/>
            </p:cNvSpPr>
            <p:nvPr/>
          </p:nvSpPr>
          <p:spPr bwMode="auto">
            <a:xfrm>
              <a:off x="4495800" y="1447800"/>
              <a:ext cx="1447800" cy="89619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lIns="72000" tIns="93600" rIns="72000">
              <a:prstTxWarp prst="textNoShape">
                <a:avLst/>
              </a:prstTxWarp>
            </a:bodyPr>
            <a:lstStyle/>
            <a:p>
              <a:r>
                <a:rPr lang="en-US" sz="1800" dirty="0" smtClean="0"/>
                <a:t>Content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400" y="1066800"/>
              <a:ext cx="36402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Proprietary Silo Solutions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371528" y="3921968"/>
            <a:ext cx="2514600" cy="2209800"/>
            <a:chOff x="3429000" y="3581400"/>
            <a:chExt cx="2514600" cy="2209800"/>
          </a:xfrm>
        </p:grpSpPr>
        <p:sp>
          <p:nvSpPr>
            <p:cNvPr id="12" name="Cloud"/>
            <p:cNvSpPr>
              <a:spLocks noChangeAspect="1" noEditPoints="1" noChangeArrowheads="1"/>
            </p:cNvSpPr>
            <p:nvPr/>
          </p:nvSpPr>
          <p:spPr bwMode="auto">
            <a:xfrm>
              <a:off x="3429000" y="3581400"/>
              <a:ext cx="2514600" cy="1734390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-1" y="8613"/>
                    <a:pt x="-1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4" y="13940"/>
                    <a:pt x="474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299"/>
                    <a:pt x="6247" y="20299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6"/>
                    <a:pt x="11036" y="21596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6"/>
                    <a:pt x="15802" y="18946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-1"/>
                    <a:pt x="16758" y="-1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-1"/>
                    <a:pt x="13174" y="-1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49"/>
                    <a:pt x="9358" y="649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1"/>
                    <a:pt x="5288" y="1971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09"/>
                    <a:pt x="2172" y="13109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tIns="234000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 smtClean="0"/>
                <a:t>Tiered inter-connection</a:t>
              </a:r>
              <a:endParaRPr lang="en-US" sz="1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657600" y="5329535"/>
              <a:ext cx="19809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Core Internet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886128" y="1988840"/>
            <a:ext cx="3123831" cy="3886200"/>
            <a:chOff x="5886128" y="1988840"/>
            <a:chExt cx="3123831" cy="3886200"/>
          </a:xfrm>
        </p:grpSpPr>
        <p:sp>
          <p:nvSpPr>
            <p:cNvPr id="10" name="Curved Left Arrow 9"/>
            <p:cNvSpPr/>
            <p:nvPr/>
          </p:nvSpPr>
          <p:spPr bwMode="auto">
            <a:xfrm>
              <a:off x="5886128" y="2420416"/>
              <a:ext cx="914400" cy="2362200"/>
            </a:xfrm>
            <a:prstGeom prst="curvedLeftArrow">
              <a:avLst>
                <a:gd name="adj1" fmla="val 50000"/>
                <a:gd name="adj2" fmla="val 50000"/>
                <a:gd name="adj3" fmla="val 25000"/>
              </a:avLst>
            </a:prstGeom>
            <a:solidFill>
              <a:srgbClr val="FFD308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029128" y="1988840"/>
              <a:ext cx="1980831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Driven by need</a:t>
              </a:r>
            </a:p>
            <a:p>
              <a:r>
                <a:rPr lang="en-US" sz="1800" dirty="0" smtClean="0"/>
                <a:t>for internal inter-</a:t>
              </a:r>
            </a:p>
            <a:p>
              <a:r>
                <a:rPr lang="en-US" sz="1800" dirty="0" smtClean="0"/>
                <a:t>connection &amp; </a:t>
              </a:r>
            </a:p>
            <a:p>
              <a:r>
                <a:rPr lang="en-US" sz="1800" dirty="0" smtClean="0"/>
                <a:t>cross-value chain</a:t>
              </a:r>
            </a:p>
            <a:p>
              <a:r>
                <a:rPr lang="en-US" sz="1800" dirty="0" smtClean="0"/>
                <a:t>collaboration </a:t>
              </a:r>
              <a:endParaRPr lang="en-US" sz="1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83429" y="4085709"/>
              <a:ext cx="15699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Growing from </a:t>
              </a:r>
            </a:p>
            <a:p>
              <a:pPr algn="ctr"/>
              <a:r>
                <a:rPr lang="en-US" sz="1800" dirty="0" smtClean="0"/>
                <a:t>edge to core</a:t>
              </a:r>
              <a:endParaRPr lang="en-US" sz="1800" dirty="0"/>
            </a:p>
          </p:txBody>
        </p:sp>
        <p:sp>
          <p:nvSpPr>
            <p:cNvPr id="26" name="Down Arrow 25"/>
            <p:cNvSpPr/>
            <p:nvPr/>
          </p:nvSpPr>
          <p:spPr bwMode="auto">
            <a:xfrm>
              <a:off x="7714928" y="3589040"/>
              <a:ext cx="609600" cy="533400"/>
            </a:xfrm>
            <a:prstGeom prst="down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7" name="Down Arrow 26"/>
            <p:cNvSpPr/>
            <p:nvPr/>
          </p:nvSpPr>
          <p:spPr bwMode="auto">
            <a:xfrm>
              <a:off x="7714928" y="4732040"/>
              <a:ext cx="609600" cy="533400"/>
            </a:xfrm>
            <a:prstGeom prst="down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140432" y="5228709"/>
              <a:ext cx="163041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Akin to the </a:t>
              </a:r>
              <a:br>
                <a:rPr lang="en-US" sz="1800" dirty="0" smtClean="0"/>
              </a:br>
              <a:r>
                <a:rPr lang="en-US" sz="1800" dirty="0" smtClean="0"/>
                <a:t>growth of P2P</a:t>
              </a:r>
              <a:endParaRPr lang="en-US" sz="18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28" y="1988840"/>
            <a:ext cx="3048000" cy="3886200"/>
            <a:chOff x="323528" y="1988840"/>
            <a:chExt cx="3048000" cy="3886200"/>
          </a:xfrm>
        </p:grpSpPr>
        <p:sp>
          <p:nvSpPr>
            <p:cNvPr id="11" name="Curved Left Arrow 10"/>
            <p:cNvSpPr/>
            <p:nvPr/>
          </p:nvSpPr>
          <p:spPr bwMode="auto">
            <a:xfrm flipH="1" flipV="1">
              <a:off x="2457128" y="2344216"/>
              <a:ext cx="914400" cy="2362200"/>
            </a:xfrm>
            <a:prstGeom prst="curvedLeftArrow">
              <a:avLst>
                <a:gd name="adj1" fmla="val 5076"/>
                <a:gd name="adj2" fmla="val 50000"/>
                <a:gd name="adj3" fmla="val 25000"/>
              </a:avLst>
            </a:prstGeom>
            <a:solidFill>
              <a:srgbClr val="FFD308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8" y="1988840"/>
              <a:ext cx="1942396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800" dirty="0" smtClean="0"/>
                <a:t>Driven by need</a:t>
              </a:r>
            </a:p>
            <a:p>
              <a:r>
                <a:rPr lang="en-US" sz="1800" dirty="0" smtClean="0"/>
                <a:t>to support policy-</a:t>
              </a:r>
            </a:p>
            <a:p>
              <a:r>
                <a:rPr lang="en-US" sz="1800" dirty="0" smtClean="0"/>
                <a:t>compliant inter-</a:t>
              </a:r>
            </a:p>
            <a:p>
              <a:r>
                <a:rPr lang="en-US" sz="1800" dirty="0" smtClean="0"/>
                <a:t>connection of </a:t>
              </a:r>
              <a:br>
                <a:rPr lang="en-US" sz="1800" dirty="0" smtClean="0"/>
              </a:br>
              <a:r>
                <a:rPr lang="en-US" sz="1800" dirty="0" smtClean="0"/>
                <a:t>information</a:t>
              </a:r>
              <a:endParaRPr lang="en-US" sz="1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65036" y="4085709"/>
              <a:ext cx="156999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/>
                <a:t>Growing from </a:t>
              </a:r>
            </a:p>
            <a:p>
              <a:pPr algn="ctr"/>
              <a:r>
                <a:rPr lang="en-US" sz="1800" dirty="0" smtClean="0"/>
                <a:t>core to edge</a:t>
              </a:r>
              <a:endParaRPr lang="en-US" sz="1800" dirty="0"/>
            </a:p>
          </p:txBody>
        </p:sp>
        <p:sp>
          <p:nvSpPr>
            <p:cNvPr id="30" name="Down Arrow 29"/>
            <p:cNvSpPr/>
            <p:nvPr/>
          </p:nvSpPr>
          <p:spPr bwMode="auto">
            <a:xfrm>
              <a:off x="996535" y="3589040"/>
              <a:ext cx="609600" cy="533400"/>
            </a:xfrm>
            <a:prstGeom prst="down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1" name="Down Arrow 30"/>
            <p:cNvSpPr/>
            <p:nvPr/>
          </p:nvSpPr>
          <p:spPr bwMode="auto">
            <a:xfrm>
              <a:off x="996535" y="4732040"/>
              <a:ext cx="609600" cy="533400"/>
            </a:xfrm>
            <a:prstGeom prst="downArrow">
              <a:avLst/>
            </a:prstGeom>
            <a:solidFill>
              <a:srgbClr val="FF0000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466" y="5228709"/>
              <a:ext cx="1711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smtClean="0">
                  <a:solidFill>
                    <a:srgbClr val="7F10A2"/>
                  </a:solidFill>
                </a:rPr>
                <a:t>Questions own</a:t>
              </a:r>
              <a:br>
                <a:rPr lang="en-US" sz="1800" dirty="0" smtClean="0">
                  <a:solidFill>
                    <a:srgbClr val="7F10A2"/>
                  </a:solidFill>
                </a:rPr>
              </a:br>
              <a:r>
                <a:rPr lang="en-US" sz="1800" dirty="0" smtClean="0">
                  <a:solidFill>
                    <a:srgbClr val="7F10A2"/>
                  </a:solidFill>
                </a:rPr>
                <a:t>revenue!</a:t>
              </a:r>
              <a:endParaRPr lang="en-US" sz="1800" dirty="0">
                <a:solidFill>
                  <a:srgbClr val="7F10A2"/>
                </a:solidFill>
              </a:endParaRPr>
            </a:p>
          </p:txBody>
        </p:sp>
      </p:grpSp>
      <p:sp>
        <p:nvSpPr>
          <p:cNvPr id="33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05600" y="6172200"/>
            <a:ext cx="2209800" cy="228600"/>
          </a:xfrm>
          <a:prstGeom prst="rect">
            <a:avLst/>
          </a:prstGeom>
        </p:spPr>
        <p:txBody>
          <a:bodyPr/>
          <a:lstStyle/>
          <a:p>
            <a:fld id="{1DA6B5F6-C709-0747-A338-806AE10D10C1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1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vs. Overlay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models need support!</a:t>
            </a:r>
          </a:p>
          <a:p>
            <a:r>
              <a:rPr lang="en-US" dirty="0" smtClean="0"/>
              <a:t>Overlay possibly more important for inter-domain &amp; international deployments</a:t>
            </a:r>
          </a:p>
          <a:p>
            <a:r>
              <a:rPr lang="en-US" dirty="0" smtClean="0"/>
              <a:t>Native can be done in intra-domain solutions, e.g., service solutions for customers</a:t>
            </a:r>
          </a:p>
          <a:p>
            <a:pPr lvl="1"/>
            <a:r>
              <a:rPr lang="en-US" dirty="0" smtClean="0"/>
              <a:t>Connection to SDN and </a:t>
            </a:r>
            <a:r>
              <a:rPr lang="en-US" dirty="0" err="1" smtClean="0"/>
              <a:t>virtualisation</a:t>
            </a:r>
            <a:r>
              <a:rPr lang="en-US" dirty="0" smtClean="0"/>
              <a:t> techniques important!</a:t>
            </a:r>
          </a:p>
          <a:p>
            <a:pPr lvl="1"/>
            <a:r>
              <a:rPr lang="en-US" dirty="0" smtClean="0"/>
              <a:t>Focus on efficient intra-domain fast &amp; slow path important!</a:t>
            </a:r>
          </a:p>
          <a:p>
            <a:pPr lvl="2"/>
            <a:r>
              <a:rPr lang="en-US" dirty="0" smtClean="0"/>
              <a:t>Get to things fast and efficient!</a:t>
            </a:r>
          </a:p>
          <a:p>
            <a:pPr marL="0" indent="0">
              <a:buNone/>
            </a:pPr>
            <a:r>
              <a:rPr lang="en-US" b="1" dirty="0" smtClean="0"/>
              <a:t>-&gt; PSIRP D4.6 studied native </a:t>
            </a:r>
            <a:r>
              <a:rPr lang="en-US" b="1" dirty="0" err="1" smtClean="0"/>
              <a:t>vs</a:t>
            </a:r>
            <a:r>
              <a:rPr lang="en-US" b="1" dirty="0" smtClean="0"/>
              <a:t> overlay deployment!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31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(Edge) Industries Could Push ICN?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Mobile/Access ISPs</a:t>
            </a:r>
          </a:p>
          <a:p>
            <a:pPr lvl="1"/>
            <a:r>
              <a:rPr lang="en-US" dirty="0" smtClean="0"/>
              <a:t>Dealing with content (caching and multicast proposition)</a:t>
            </a:r>
          </a:p>
          <a:p>
            <a:r>
              <a:rPr lang="en-US" dirty="0" smtClean="0"/>
              <a:t>Broadcasters and content producers</a:t>
            </a:r>
          </a:p>
          <a:p>
            <a:pPr lvl="1"/>
            <a:r>
              <a:rPr lang="en-US" dirty="0" smtClean="0"/>
              <a:t>Highly </a:t>
            </a:r>
            <a:r>
              <a:rPr lang="en-US" dirty="0" err="1" smtClean="0"/>
              <a:t>personalised</a:t>
            </a:r>
            <a:r>
              <a:rPr lang="en-US" dirty="0" smtClean="0"/>
              <a:t> and interactive content (and increasingly over mobile)</a:t>
            </a:r>
          </a:p>
          <a:p>
            <a:r>
              <a:rPr lang="en-US" dirty="0" smtClean="0"/>
              <a:t>Finance and news</a:t>
            </a:r>
          </a:p>
          <a:p>
            <a:pPr lvl="1"/>
            <a:r>
              <a:rPr lang="en-US" dirty="0" smtClean="0"/>
              <a:t>Information at your fingertip</a:t>
            </a:r>
          </a:p>
          <a:p>
            <a:r>
              <a:rPr lang="en-US" dirty="0" smtClean="0"/>
              <a:t>Smart cities</a:t>
            </a:r>
          </a:p>
          <a:p>
            <a:pPr lvl="1"/>
            <a:r>
              <a:rPr lang="en-US" dirty="0" smtClean="0"/>
              <a:t>Internet of Things at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85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to Make it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 ICN as a new entrant compared to the incumbent IP</a:t>
            </a:r>
          </a:p>
          <a:p>
            <a:pPr lvl="1"/>
            <a:r>
              <a:rPr lang="en-US" sz="1600" dirty="0" smtClean="0"/>
              <a:t>Focus on secondary features: </a:t>
            </a:r>
            <a:r>
              <a:rPr lang="en-US" sz="1600" b="1" dirty="0" smtClean="0"/>
              <a:t>what is it that the highly content-focused IP can’t do well?</a:t>
            </a:r>
          </a:p>
          <a:p>
            <a:r>
              <a:rPr lang="en-US" dirty="0" smtClean="0"/>
              <a:t>Possible avenues:</a:t>
            </a:r>
          </a:p>
          <a:p>
            <a:pPr lvl="1"/>
            <a:r>
              <a:rPr lang="en-US" sz="1600" dirty="0"/>
              <a:t>Interactivity</a:t>
            </a:r>
            <a:r>
              <a:rPr lang="en-US" sz="1600" dirty="0" smtClean="0"/>
              <a:t>? </a:t>
            </a:r>
            <a:r>
              <a:rPr lang="en-US" sz="1600" smtClean="0"/>
              <a:t>Policy compliance?</a:t>
            </a:r>
            <a:endParaRPr lang="en-US" sz="1600" dirty="0" smtClean="0"/>
          </a:p>
          <a:p>
            <a:pPr lvl="1"/>
            <a:r>
              <a:rPr lang="en-US" sz="1600" dirty="0" smtClean="0"/>
              <a:t>Large degree of mashing up relevant but </a:t>
            </a:r>
            <a:r>
              <a:rPr lang="en-US" sz="1600" dirty="0" err="1" smtClean="0"/>
              <a:t>unhosted</a:t>
            </a:r>
            <a:r>
              <a:rPr lang="en-US" sz="1600" dirty="0" smtClean="0"/>
              <a:t> content?</a:t>
            </a:r>
            <a:endParaRPr lang="en-US" sz="1600" dirty="0"/>
          </a:p>
          <a:p>
            <a:pPr lvl="1"/>
            <a:r>
              <a:rPr lang="en-US" sz="1600" dirty="0" smtClean="0"/>
              <a:t>Sheer scale or efficiency?</a:t>
            </a:r>
          </a:p>
          <a:p>
            <a:r>
              <a:rPr lang="en-US" b="1" dirty="0" smtClean="0"/>
              <a:t>Most importantly: the new entrant ICN needs the commercial counterpart</a:t>
            </a:r>
          </a:p>
          <a:p>
            <a:pPr lvl="1"/>
            <a:r>
              <a:rPr lang="en-US" dirty="0" smtClean="0"/>
              <a:t>Candidates: an incumbent renewing itself OR the new Cisco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9825739"/>
      </p:ext>
    </p:extLst>
  </p:cSld>
  <p:clrMapOvr>
    <a:masterClrMapping/>
  </p:clrMapOvr>
</p:sld>
</file>

<file path=ppt/theme/theme1.xml><?xml version="1.0" encoding="utf-8"?>
<a:theme xmlns:a="http://schemas.openxmlformats.org/drawingml/2006/main" name="Cambridge">
  <a:themeElements>
    <a:clrScheme name="Office Theme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Cambridge.pot</Template>
  <TotalTime>3249</TotalTime>
  <Words>441</Words>
  <Application>Microsoft Macintosh PowerPoint</Application>
  <PresentationFormat>On-screen Show (4:3)</PresentationFormat>
  <Paragraphs>72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Cambridge</vt:lpstr>
      <vt:lpstr>Edge-&gt;Core vs. Core-&gt;Edge</vt:lpstr>
      <vt:lpstr>A Core-driven Story</vt:lpstr>
      <vt:lpstr>An Edge-driven Story</vt:lpstr>
      <vt:lpstr>How Is It Likely to Happen?</vt:lpstr>
      <vt:lpstr>Native vs. Overlay Deployment</vt:lpstr>
      <vt:lpstr>What (Edge) Industries Could Push ICN?</vt:lpstr>
      <vt:lpstr>What is Needed to Make it Successful?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Dirk Trossen</cp:lastModifiedBy>
  <cp:revision>38</cp:revision>
  <cp:lastPrinted>2009-04-22T19:24:48Z</cp:lastPrinted>
  <dcterms:created xsi:type="dcterms:W3CDTF">2010-06-24T10:51:19Z</dcterms:created>
  <dcterms:modified xsi:type="dcterms:W3CDTF">2012-10-30T11:14:27Z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