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85" r:id="rId2"/>
    <p:sldId id="302" r:id="rId3"/>
    <p:sldId id="259" r:id="rId4"/>
    <p:sldId id="301" r:id="rId5"/>
    <p:sldId id="287" r:id="rId6"/>
    <p:sldId id="286" r:id="rId7"/>
    <p:sldId id="288" r:id="rId8"/>
    <p:sldId id="289" r:id="rId9"/>
    <p:sldId id="271" r:id="rId10"/>
    <p:sldId id="272" r:id="rId11"/>
    <p:sldId id="273" r:id="rId12"/>
    <p:sldId id="274" r:id="rId13"/>
    <p:sldId id="275" r:id="rId14"/>
    <p:sldId id="290" r:id="rId15"/>
    <p:sldId id="292" r:id="rId16"/>
    <p:sldId id="306" r:id="rId17"/>
    <p:sldId id="291" r:id="rId18"/>
    <p:sldId id="303" r:id="rId19"/>
    <p:sldId id="293" r:id="rId20"/>
    <p:sldId id="294" r:id="rId21"/>
    <p:sldId id="300" r:id="rId22"/>
    <p:sldId id="307" r:id="rId23"/>
    <p:sldId id="295" r:id="rId24"/>
    <p:sldId id="298" r:id="rId25"/>
    <p:sldId id="308" r:id="rId26"/>
    <p:sldId id="304" r:id="rId27"/>
    <p:sldId id="305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268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49073-8541-4F34-B2D4-674BFEE218AB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D9D67-6FD2-48AF-A771-2A8666B61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D9D67-6FD2-48AF-A771-2A8666B619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9/13/2009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670E17-1AEC-4355-8278-1C17F8CE73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9/13/2009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3E90D-9741-40E8-8314-BE3A1026B4A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D9D67-6FD2-48AF-A771-2A8666B6193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D9D67-6FD2-48AF-A771-2A8666B619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D9D67-6FD2-48AF-A771-2A8666B6193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D9D67-6FD2-48AF-A771-2A8666B619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D9D67-6FD2-48AF-A771-2A8666B619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D9D67-6FD2-48AF-A771-2A8666B619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D9D67-6FD2-48AF-A771-2A8666B6193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D9D67-6FD2-48AF-A771-2A8666B619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D9D67-6FD2-48AF-A771-2A8666B619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D9D67-6FD2-48AF-A771-2A8666B619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9/13/2009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6079A9-AF36-4061-89CA-A16A5709D80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9/13/2009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650D3D-66FC-4391-A808-085E1A3D10B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9/13/2009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C3BB05-C99B-4A08-A9AD-1B7A9CC1220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9/13/2009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E526-C11B-44D5-BC96-CB9A762CDE5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9/13/2009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D38CD-1E2E-4D15-8633-C36B99EE5B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Selective Neighbor Caching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</a:t>
            </a:r>
            <a:r>
              <a:rPr lang="en-US" dirty="0" err="1" smtClean="0"/>
              <a:t>Xylomenos</a:t>
            </a:r>
            <a:r>
              <a:rPr lang="en-US" dirty="0" smtClean="0"/>
              <a:t>, MMLAB@AUEB</a:t>
            </a:r>
            <a:endParaRPr lang="en-US" dirty="0" smtClean="0"/>
          </a:p>
          <a:p>
            <a:r>
              <a:rPr lang="en-US" dirty="0" smtClean="0"/>
              <a:t>(Work by Xenofon Vasilakos)</a:t>
            </a:r>
          </a:p>
          <a:p>
            <a:r>
              <a:rPr lang="en-US" dirty="0" smtClean="0"/>
              <a:t>PURSUIT/COMET Workshop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31/10/2012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Selective Neighbor Caching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86B8F-96C4-4A6E-AE76-4F05C8892D3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4582" name="Content Placeholder 2"/>
          <p:cNvSpPr>
            <a:spLocks noGrp="1"/>
          </p:cNvSpPr>
          <p:nvPr>
            <p:ph sz="half" idx="4294967295"/>
          </p:nvPr>
        </p:nvSpPr>
        <p:spPr>
          <a:xfrm>
            <a:off x="59432" y="1676400"/>
            <a:ext cx="4800600" cy="4297363"/>
          </a:xfrm>
          <a:solidFill>
            <a:srgbClr val="F6F7F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marL="514350" indent="-457200">
              <a:buFont typeface="Calibri" pitchFamily="34" charset="0"/>
              <a:buAutoNum type="alphaLcParenR"/>
            </a:pPr>
            <a:r>
              <a:rPr lang="en-US" sz="2800" b="1" i="1" dirty="0" smtClean="0"/>
              <a:t>C</a:t>
            </a:r>
            <a:r>
              <a:rPr lang="en-US" sz="2000" b="1" i="1" dirty="0" smtClean="0"/>
              <a:t>hit</a:t>
            </a:r>
            <a:r>
              <a:rPr lang="en-US" sz="2800" b="1" i="1" dirty="0" smtClean="0"/>
              <a:t>: </a:t>
            </a:r>
            <a:r>
              <a:rPr lang="en-US" sz="2800" dirty="0" smtClean="0"/>
              <a:t>Delay cost for a selected proxy</a:t>
            </a:r>
          </a:p>
          <a:p>
            <a:pPr marL="914400" lvl="1" indent="-457200"/>
            <a:r>
              <a:rPr lang="en-US" sz="2400" dirty="0" smtClean="0"/>
              <a:t>Which pre-caches data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6105525" y="4316413"/>
            <a:ext cx="342900" cy="665162"/>
          </a:xfrm>
          <a:prstGeom prst="line">
            <a:avLst/>
          </a:prstGeom>
          <a:ln cmpd="dbl"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 bwMode="auto">
          <a:xfrm>
            <a:off x="7680325" y="4610100"/>
            <a:ext cx="479425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j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6243638" y="3946525"/>
            <a:ext cx="479425" cy="4651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err="1"/>
              <a:t>i</a:t>
            </a:r>
            <a:endParaRPr lang="en-US" sz="1600" b="1" i="1" dirty="0"/>
          </a:p>
        </p:txBody>
      </p:sp>
      <p:sp>
        <p:nvSpPr>
          <p:cNvPr id="39" name="Oval 38"/>
          <p:cNvSpPr/>
          <p:nvPr/>
        </p:nvSpPr>
        <p:spPr bwMode="auto">
          <a:xfrm>
            <a:off x="7750175" y="3016250"/>
            <a:ext cx="477838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996113" y="2419350"/>
            <a:ext cx="479425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216525" y="2352675"/>
            <a:ext cx="477838" cy="4635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24589" name="TextBox 39"/>
          <p:cNvSpPr txBox="1">
            <a:spLocks noChangeArrowheads="1"/>
          </p:cNvSpPr>
          <p:nvPr/>
        </p:nvSpPr>
        <p:spPr bwMode="auto">
          <a:xfrm>
            <a:off x="5191125" y="3478213"/>
            <a:ext cx="1157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Current Proxy: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0" name="TextBox 40"/>
          <p:cNvSpPr txBox="1">
            <a:spLocks noChangeArrowheads="1"/>
          </p:cNvSpPr>
          <p:nvPr/>
        </p:nvSpPr>
        <p:spPr bwMode="auto">
          <a:xfrm>
            <a:off x="5489575" y="5099050"/>
            <a:ext cx="1574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Mobile User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5029200" y="2125663"/>
            <a:ext cx="3471863" cy="3216275"/>
          </a:xfrm>
          <a:custGeom>
            <a:avLst/>
            <a:gdLst>
              <a:gd name="connsiteX0" fmla="*/ 100852 w 4399429"/>
              <a:gd name="connsiteY0" fmla="*/ 401170 h 4222375"/>
              <a:gd name="connsiteX1" fmla="*/ 1028699 w 4399429"/>
              <a:gd name="connsiteY1" fmla="*/ 145676 h 4222375"/>
              <a:gd name="connsiteX2" fmla="*/ 1835523 w 4399429"/>
              <a:gd name="connsiteY2" fmla="*/ 1275228 h 4222375"/>
              <a:gd name="connsiteX3" fmla="*/ 3502958 w 4399429"/>
              <a:gd name="connsiteY3" fmla="*/ 2956111 h 4222375"/>
              <a:gd name="connsiteX4" fmla="*/ 4350123 w 4399429"/>
              <a:gd name="connsiteY4" fmla="*/ 3601570 h 4222375"/>
              <a:gd name="connsiteX5" fmla="*/ 3798793 w 4399429"/>
              <a:gd name="connsiteY5" fmla="*/ 4152899 h 4222375"/>
              <a:gd name="connsiteX6" fmla="*/ 3139888 w 4399429"/>
              <a:gd name="connsiteY6" fmla="*/ 4018428 h 4222375"/>
              <a:gd name="connsiteX7" fmla="*/ 2709582 w 4399429"/>
              <a:gd name="connsiteY7" fmla="*/ 3480546 h 4222375"/>
              <a:gd name="connsiteX8" fmla="*/ 2225488 w 4399429"/>
              <a:gd name="connsiteY8" fmla="*/ 2310652 h 4222375"/>
              <a:gd name="connsiteX9" fmla="*/ 1472452 w 4399429"/>
              <a:gd name="connsiteY9" fmla="*/ 1530723 h 4222375"/>
              <a:gd name="connsiteX10" fmla="*/ 800099 w 4399429"/>
              <a:gd name="connsiteY10" fmla="*/ 1665193 h 4222375"/>
              <a:gd name="connsiteX11" fmla="*/ 194982 w 4399429"/>
              <a:gd name="connsiteY11" fmla="*/ 1423146 h 4222375"/>
              <a:gd name="connsiteX12" fmla="*/ 6723 w 4399429"/>
              <a:gd name="connsiteY12" fmla="*/ 656664 h 4222375"/>
              <a:gd name="connsiteX13" fmla="*/ 154641 w 4399429"/>
              <a:gd name="connsiteY13" fmla="*/ 387723 h 422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9429" h="4222375">
                <a:moveTo>
                  <a:pt x="100852" y="401170"/>
                </a:moveTo>
                <a:cubicBezTo>
                  <a:pt x="420219" y="200585"/>
                  <a:pt x="739587" y="0"/>
                  <a:pt x="1028699" y="145676"/>
                </a:cubicBezTo>
                <a:cubicBezTo>
                  <a:pt x="1317811" y="291352"/>
                  <a:pt x="1423147" y="806822"/>
                  <a:pt x="1835523" y="1275228"/>
                </a:cubicBezTo>
                <a:cubicBezTo>
                  <a:pt x="2247899" y="1743634"/>
                  <a:pt x="3083858" y="2568387"/>
                  <a:pt x="3502958" y="2956111"/>
                </a:cubicBezTo>
                <a:cubicBezTo>
                  <a:pt x="3922058" y="3343835"/>
                  <a:pt x="4300817" y="3402105"/>
                  <a:pt x="4350123" y="3601570"/>
                </a:cubicBezTo>
                <a:cubicBezTo>
                  <a:pt x="4399429" y="3801035"/>
                  <a:pt x="4000499" y="4083423"/>
                  <a:pt x="3798793" y="4152899"/>
                </a:cubicBezTo>
                <a:cubicBezTo>
                  <a:pt x="3597087" y="4222375"/>
                  <a:pt x="3321423" y="4130487"/>
                  <a:pt x="3139888" y="4018428"/>
                </a:cubicBezTo>
                <a:cubicBezTo>
                  <a:pt x="2958353" y="3906369"/>
                  <a:pt x="2861982" y="3765175"/>
                  <a:pt x="2709582" y="3480546"/>
                </a:cubicBezTo>
                <a:cubicBezTo>
                  <a:pt x="2557182" y="3195917"/>
                  <a:pt x="2431676" y="2635622"/>
                  <a:pt x="2225488" y="2310652"/>
                </a:cubicBezTo>
                <a:cubicBezTo>
                  <a:pt x="2019300" y="1985682"/>
                  <a:pt x="1710017" y="1638299"/>
                  <a:pt x="1472452" y="1530723"/>
                </a:cubicBezTo>
                <a:cubicBezTo>
                  <a:pt x="1234887" y="1423147"/>
                  <a:pt x="1013011" y="1683122"/>
                  <a:pt x="800099" y="1665193"/>
                </a:cubicBezTo>
                <a:cubicBezTo>
                  <a:pt x="587187" y="1647264"/>
                  <a:pt x="327211" y="1591234"/>
                  <a:pt x="194982" y="1423146"/>
                </a:cubicBezTo>
                <a:cubicBezTo>
                  <a:pt x="62753" y="1255058"/>
                  <a:pt x="13447" y="829235"/>
                  <a:pt x="6723" y="656664"/>
                </a:cubicBezTo>
                <a:cubicBezTo>
                  <a:pt x="0" y="484094"/>
                  <a:pt x="77320" y="435908"/>
                  <a:pt x="154641" y="387723"/>
                </a:cubicBezTo>
              </a:path>
            </a:pathLst>
          </a:custGeom>
          <a:ln w="38100" cmpd="dbl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 sz="1600" dirty="0"/>
          </a:p>
        </p:txBody>
      </p:sp>
      <p:pic>
        <p:nvPicPr>
          <p:cNvPr id="23574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9938" y="4648200"/>
            <a:ext cx="322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Terminology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0.00156 0.00185 0.00312 0.00463 0.00486 0.00764 C 0.00833 0.01459 0.01111 0.02222 0.01458 0.02894 C 0.01614 0.03148 0.01805 0.03079 0.01961 0.03264 C 0.02725 0.04283 0.02239 0.04005 0.02951 0.05417 C 0.04201 0.07847 0.03663 0.06389 0.0493 0.08334 C 0.06146 0.10116 0.05034 0.09259 0.06284 0.10023 C 0.06441 0.10301 0.06597 0.10648 0.06753 0.1088 C 0.07031 0.11181 0.07343 0.11343 0.07586 0.11713 C 0.07812 0.12037 0.07934 0.12593 0.0809 0.12917 C 0.08993 0.14769 0.09948 0.15857 0.11076 0.1632 C 0.12777 0.16111 0.13923 0.16459 0.15208 0.14213 C 0.1618 0.10625 0.14896 0.14861 0.16059 0.125 C 0.16198 0.12222 0.16423 0.10972 0.1658 0.1044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31/10/2012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Selective Neighbor Caching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DC77E-F994-4ACA-89E2-877B91CAAC7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294" name="Content Placeholder 2"/>
          <p:cNvSpPr>
            <a:spLocks noGrp="1"/>
          </p:cNvSpPr>
          <p:nvPr>
            <p:ph sz="half" idx="4294967295"/>
          </p:nvPr>
        </p:nvSpPr>
        <p:spPr>
          <a:xfrm>
            <a:off x="59432" y="1676400"/>
            <a:ext cx="4800600" cy="4297363"/>
          </a:xfrm>
          <a:solidFill>
            <a:srgbClr val="F6F7F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marL="514350" indent="-457200">
              <a:buFont typeface="Calibri" pitchFamily="34" charset="0"/>
              <a:buAutoNum type="alphaLcParenR"/>
              <a:defRPr/>
            </a:pP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</a:rPr>
              <a:t>hit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Delay cost for a selected proxy</a:t>
            </a:r>
          </a:p>
          <a:p>
            <a:pPr marL="514350" indent="-457200">
              <a:buFont typeface="Calibri" pitchFamily="34" charset="0"/>
              <a:buAutoNum type="alphaLcParenR"/>
              <a:defRPr/>
            </a:pPr>
            <a:r>
              <a:rPr lang="en-US" sz="2800" b="1" i="1" dirty="0" err="1" smtClean="0"/>
              <a:t>C</a:t>
            </a:r>
            <a:r>
              <a:rPr lang="en-US" sz="2000" b="1" i="1" dirty="0" err="1" smtClean="0"/>
              <a:t>miss</a:t>
            </a:r>
            <a:r>
              <a:rPr lang="en-US" sz="2800" b="1" i="1" dirty="0" smtClean="0"/>
              <a:t>: </a:t>
            </a:r>
            <a:r>
              <a:rPr lang="en-US" sz="2800" dirty="0" smtClean="0"/>
              <a:t>Delay cost for an unselected proxy</a:t>
            </a:r>
          </a:p>
          <a:p>
            <a:pPr marL="914400" lvl="1" indent="-457200">
              <a:defRPr/>
            </a:pPr>
            <a:r>
              <a:rPr lang="en-US" sz="2400" dirty="0" smtClean="0"/>
              <a:t>Which requests data anew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6105525" y="4316413"/>
            <a:ext cx="342900" cy="665162"/>
          </a:xfrm>
          <a:prstGeom prst="line">
            <a:avLst/>
          </a:prstGeom>
          <a:ln cmpd="dbl"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 bwMode="auto">
          <a:xfrm>
            <a:off x="7680325" y="4610100"/>
            <a:ext cx="479425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j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6243638" y="3946525"/>
            <a:ext cx="479425" cy="4651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err="1"/>
              <a:t>i</a:t>
            </a:r>
            <a:endParaRPr lang="en-US" sz="1600" b="1" i="1" dirty="0"/>
          </a:p>
        </p:txBody>
      </p:sp>
      <p:sp>
        <p:nvSpPr>
          <p:cNvPr id="39" name="Oval 38"/>
          <p:cNvSpPr/>
          <p:nvPr/>
        </p:nvSpPr>
        <p:spPr bwMode="auto">
          <a:xfrm>
            <a:off x="7750175" y="3016250"/>
            <a:ext cx="477838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996113" y="2419350"/>
            <a:ext cx="479425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216525" y="2352675"/>
            <a:ext cx="477838" cy="4635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25613" name="TextBox 39"/>
          <p:cNvSpPr txBox="1">
            <a:spLocks noChangeArrowheads="1"/>
          </p:cNvSpPr>
          <p:nvPr/>
        </p:nvSpPr>
        <p:spPr bwMode="auto">
          <a:xfrm>
            <a:off x="5191125" y="3478213"/>
            <a:ext cx="1157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Current Proxy: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4" name="TextBox 40"/>
          <p:cNvSpPr txBox="1">
            <a:spLocks noChangeArrowheads="1"/>
          </p:cNvSpPr>
          <p:nvPr/>
        </p:nvSpPr>
        <p:spPr bwMode="auto">
          <a:xfrm>
            <a:off x="5489575" y="5099050"/>
            <a:ext cx="1574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Mobile User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5029200" y="2125663"/>
            <a:ext cx="3471863" cy="3216275"/>
          </a:xfrm>
          <a:custGeom>
            <a:avLst/>
            <a:gdLst>
              <a:gd name="connsiteX0" fmla="*/ 100852 w 4399429"/>
              <a:gd name="connsiteY0" fmla="*/ 401170 h 4222375"/>
              <a:gd name="connsiteX1" fmla="*/ 1028699 w 4399429"/>
              <a:gd name="connsiteY1" fmla="*/ 145676 h 4222375"/>
              <a:gd name="connsiteX2" fmla="*/ 1835523 w 4399429"/>
              <a:gd name="connsiteY2" fmla="*/ 1275228 h 4222375"/>
              <a:gd name="connsiteX3" fmla="*/ 3502958 w 4399429"/>
              <a:gd name="connsiteY3" fmla="*/ 2956111 h 4222375"/>
              <a:gd name="connsiteX4" fmla="*/ 4350123 w 4399429"/>
              <a:gd name="connsiteY4" fmla="*/ 3601570 h 4222375"/>
              <a:gd name="connsiteX5" fmla="*/ 3798793 w 4399429"/>
              <a:gd name="connsiteY5" fmla="*/ 4152899 h 4222375"/>
              <a:gd name="connsiteX6" fmla="*/ 3139888 w 4399429"/>
              <a:gd name="connsiteY6" fmla="*/ 4018428 h 4222375"/>
              <a:gd name="connsiteX7" fmla="*/ 2709582 w 4399429"/>
              <a:gd name="connsiteY7" fmla="*/ 3480546 h 4222375"/>
              <a:gd name="connsiteX8" fmla="*/ 2225488 w 4399429"/>
              <a:gd name="connsiteY8" fmla="*/ 2310652 h 4222375"/>
              <a:gd name="connsiteX9" fmla="*/ 1472452 w 4399429"/>
              <a:gd name="connsiteY9" fmla="*/ 1530723 h 4222375"/>
              <a:gd name="connsiteX10" fmla="*/ 800099 w 4399429"/>
              <a:gd name="connsiteY10" fmla="*/ 1665193 h 4222375"/>
              <a:gd name="connsiteX11" fmla="*/ 194982 w 4399429"/>
              <a:gd name="connsiteY11" fmla="*/ 1423146 h 4222375"/>
              <a:gd name="connsiteX12" fmla="*/ 6723 w 4399429"/>
              <a:gd name="connsiteY12" fmla="*/ 656664 h 4222375"/>
              <a:gd name="connsiteX13" fmla="*/ 154641 w 4399429"/>
              <a:gd name="connsiteY13" fmla="*/ 387723 h 422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9429" h="4222375">
                <a:moveTo>
                  <a:pt x="100852" y="401170"/>
                </a:moveTo>
                <a:cubicBezTo>
                  <a:pt x="420219" y="200585"/>
                  <a:pt x="739587" y="0"/>
                  <a:pt x="1028699" y="145676"/>
                </a:cubicBezTo>
                <a:cubicBezTo>
                  <a:pt x="1317811" y="291352"/>
                  <a:pt x="1423147" y="806822"/>
                  <a:pt x="1835523" y="1275228"/>
                </a:cubicBezTo>
                <a:cubicBezTo>
                  <a:pt x="2247899" y="1743634"/>
                  <a:pt x="3083858" y="2568387"/>
                  <a:pt x="3502958" y="2956111"/>
                </a:cubicBezTo>
                <a:cubicBezTo>
                  <a:pt x="3922058" y="3343835"/>
                  <a:pt x="4300817" y="3402105"/>
                  <a:pt x="4350123" y="3601570"/>
                </a:cubicBezTo>
                <a:cubicBezTo>
                  <a:pt x="4399429" y="3801035"/>
                  <a:pt x="4000499" y="4083423"/>
                  <a:pt x="3798793" y="4152899"/>
                </a:cubicBezTo>
                <a:cubicBezTo>
                  <a:pt x="3597087" y="4222375"/>
                  <a:pt x="3321423" y="4130487"/>
                  <a:pt x="3139888" y="4018428"/>
                </a:cubicBezTo>
                <a:cubicBezTo>
                  <a:pt x="2958353" y="3906369"/>
                  <a:pt x="2861982" y="3765175"/>
                  <a:pt x="2709582" y="3480546"/>
                </a:cubicBezTo>
                <a:cubicBezTo>
                  <a:pt x="2557182" y="3195917"/>
                  <a:pt x="2431676" y="2635622"/>
                  <a:pt x="2225488" y="2310652"/>
                </a:cubicBezTo>
                <a:cubicBezTo>
                  <a:pt x="2019300" y="1985682"/>
                  <a:pt x="1710017" y="1638299"/>
                  <a:pt x="1472452" y="1530723"/>
                </a:cubicBezTo>
                <a:cubicBezTo>
                  <a:pt x="1234887" y="1423147"/>
                  <a:pt x="1013011" y="1683122"/>
                  <a:pt x="800099" y="1665193"/>
                </a:cubicBezTo>
                <a:cubicBezTo>
                  <a:pt x="587187" y="1647264"/>
                  <a:pt x="327211" y="1591234"/>
                  <a:pt x="194982" y="1423146"/>
                </a:cubicBezTo>
                <a:cubicBezTo>
                  <a:pt x="62753" y="1255058"/>
                  <a:pt x="13447" y="829235"/>
                  <a:pt x="6723" y="656664"/>
                </a:cubicBezTo>
                <a:cubicBezTo>
                  <a:pt x="0" y="484094"/>
                  <a:pt x="77320" y="435908"/>
                  <a:pt x="154641" y="387723"/>
                </a:cubicBezTo>
              </a:path>
            </a:pathLst>
          </a:custGeom>
          <a:ln w="38100" cmpd="dbl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 sz="1600" dirty="0"/>
          </a:p>
        </p:txBody>
      </p:sp>
      <p:pic>
        <p:nvPicPr>
          <p:cNvPr id="23574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9938" y="4648200"/>
            <a:ext cx="322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7010400" y="1828800"/>
            <a:ext cx="1295402" cy="1063625"/>
            <a:chOff x="6781800" y="2057234"/>
            <a:chExt cx="1295402" cy="1063046"/>
          </a:xfrm>
        </p:grpSpPr>
        <p:sp>
          <p:nvSpPr>
            <p:cNvPr id="30" name="Oval 29"/>
            <p:cNvSpPr/>
            <p:nvPr/>
          </p:nvSpPr>
          <p:spPr bwMode="auto">
            <a:xfrm>
              <a:off x="6781800" y="2649000"/>
              <a:ext cx="487363" cy="471280"/>
            </a:xfrm>
            <a:prstGeom prst="ellipse">
              <a:avLst/>
            </a:prstGeom>
            <a:noFill/>
            <a:ln w="44450" cmpd="dbl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b="1" i="1" dirty="0">
                <a:solidFill>
                  <a:srgbClr val="C00000"/>
                </a:solidFill>
              </a:endParaRPr>
            </a:p>
          </p:txBody>
        </p:sp>
        <p:cxnSp>
          <p:nvCxnSpPr>
            <p:cNvPr id="31" name="Straight Arrow Connector 30"/>
            <p:cNvCxnSpPr>
              <a:endCxn id="30" idx="7"/>
            </p:cNvCxnSpPr>
            <p:nvPr/>
          </p:nvCxnSpPr>
          <p:spPr bwMode="auto">
            <a:xfrm flipH="1">
              <a:off x="7197790" y="2057234"/>
              <a:ext cx="879412" cy="660783"/>
            </a:xfrm>
            <a:prstGeom prst="straightConnector1">
              <a:avLst/>
            </a:prstGeom>
            <a:ln w="44450" cmpd="dbl">
              <a:solidFill>
                <a:schemeClr val="tx1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61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4525" y="14478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Terminology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C -0.0158 -0.01366 -0.0316 -0.02732 -0.03907 -0.05046 C -0.04653 -0.07361 -0.0474 -0.11389 -0.04514 -0.1382 C -0.04288 -0.1625 -0.03473 -0.17269 -0.02552 -0.19676 C -0.01632 -0.22084 -0.00018 -0.26343 0.00972 -0.2831 C 0.01962 -0.30278 0.02587 -0.30787 0.0342 -0.31551 C 0.04253 -0.32315 0.05243 -0.32546 0.05972 -0.32847 C 0.06701 -0.33148 0.07413 -0.33218 0.07812 -0.33334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31/10/2012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Selective Neighbor Caching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6225C-C325-497D-9A34-DCA962B865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294" name="Content Placeholder 2"/>
          <p:cNvSpPr>
            <a:spLocks noGrp="1"/>
          </p:cNvSpPr>
          <p:nvPr>
            <p:ph sz="half" idx="4294967295"/>
          </p:nvPr>
        </p:nvSpPr>
        <p:spPr>
          <a:xfrm>
            <a:off x="59432" y="1676400"/>
            <a:ext cx="4800600" cy="4297363"/>
          </a:xfrm>
          <a:solidFill>
            <a:srgbClr val="F6F7F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marL="514350" indent="-457200">
              <a:buFont typeface="Calibri" pitchFamily="34" charset="0"/>
              <a:buAutoNum type="alphaLcParenR"/>
              <a:defRPr/>
            </a:pP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</a:rPr>
              <a:t>hit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Delay cost for a selected proxy</a:t>
            </a:r>
          </a:p>
          <a:p>
            <a:pPr marL="514350" indent="-457200">
              <a:buFont typeface="Calibri" pitchFamily="34" charset="0"/>
              <a:buAutoNum type="alphaLcParenR"/>
              <a:defRPr/>
            </a:pPr>
            <a:r>
              <a:rPr lang="en-US" sz="2800" b="1" i="1" dirty="0" err="1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2000" b="1" i="1" dirty="0" err="1" smtClean="0">
                <a:solidFill>
                  <a:schemeClr val="bg1">
                    <a:lumMod val="50000"/>
                  </a:schemeClr>
                </a:solidFill>
              </a:rPr>
              <a:t>miss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Delay cost for an unselected proxy</a:t>
            </a:r>
          </a:p>
          <a:p>
            <a:pPr marL="514350" indent="-457200">
              <a:buFont typeface="Calibri" pitchFamily="34" charset="0"/>
              <a:buAutoNum type="alphaLcParenR"/>
              <a:defRPr/>
            </a:pPr>
            <a:r>
              <a:rPr lang="en-US" sz="2800" b="1" i="1" dirty="0" err="1" smtClean="0"/>
              <a:t>C</a:t>
            </a:r>
            <a:r>
              <a:rPr lang="en-US" sz="2000" b="1" i="1" dirty="0" err="1" smtClean="0"/>
              <a:t>cache</a:t>
            </a:r>
            <a:r>
              <a:rPr lang="en-US" sz="2800" b="1" i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smtClean="0"/>
              <a:t>Cost for allocating buffer space</a:t>
            </a:r>
            <a:endParaRPr lang="en-US" sz="2800" b="1" i="1" dirty="0" smtClean="0"/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6105525" y="4316413"/>
            <a:ext cx="342900" cy="665162"/>
          </a:xfrm>
          <a:prstGeom prst="line">
            <a:avLst/>
          </a:prstGeom>
          <a:ln cmpd="dbl"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 bwMode="auto">
          <a:xfrm>
            <a:off x="7680325" y="4610100"/>
            <a:ext cx="479425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j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6243638" y="3946525"/>
            <a:ext cx="479425" cy="4651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err="1"/>
              <a:t>i</a:t>
            </a:r>
            <a:endParaRPr lang="en-US" sz="1600" b="1" i="1" dirty="0"/>
          </a:p>
        </p:txBody>
      </p:sp>
      <p:sp>
        <p:nvSpPr>
          <p:cNvPr id="39" name="Oval 38"/>
          <p:cNvSpPr/>
          <p:nvPr/>
        </p:nvSpPr>
        <p:spPr bwMode="auto">
          <a:xfrm>
            <a:off x="7750175" y="3016250"/>
            <a:ext cx="477838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996113" y="2419350"/>
            <a:ext cx="479425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216525" y="2352675"/>
            <a:ext cx="477838" cy="4635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26637" name="TextBox 39"/>
          <p:cNvSpPr txBox="1">
            <a:spLocks noChangeArrowheads="1"/>
          </p:cNvSpPr>
          <p:nvPr/>
        </p:nvSpPr>
        <p:spPr bwMode="auto">
          <a:xfrm>
            <a:off x="5191125" y="3478213"/>
            <a:ext cx="1157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Current Proxy: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8" name="TextBox 40"/>
          <p:cNvSpPr txBox="1">
            <a:spLocks noChangeArrowheads="1"/>
          </p:cNvSpPr>
          <p:nvPr/>
        </p:nvSpPr>
        <p:spPr bwMode="auto">
          <a:xfrm>
            <a:off x="5489575" y="5099050"/>
            <a:ext cx="1574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Mobile User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5029200" y="2125663"/>
            <a:ext cx="3471863" cy="3216275"/>
          </a:xfrm>
          <a:custGeom>
            <a:avLst/>
            <a:gdLst>
              <a:gd name="connsiteX0" fmla="*/ 100852 w 4399429"/>
              <a:gd name="connsiteY0" fmla="*/ 401170 h 4222375"/>
              <a:gd name="connsiteX1" fmla="*/ 1028699 w 4399429"/>
              <a:gd name="connsiteY1" fmla="*/ 145676 h 4222375"/>
              <a:gd name="connsiteX2" fmla="*/ 1835523 w 4399429"/>
              <a:gd name="connsiteY2" fmla="*/ 1275228 h 4222375"/>
              <a:gd name="connsiteX3" fmla="*/ 3502958 w 4399429"/>
              <a:gd name="connsiteY3" fmla="*/ 2956111 h 4222375"/>
              <a:gd name="connsiteX4" fmla="*/ 4350123 w 4399429"/>
              <a:gd name="connsiteY4" fmla="*/ 3601570 h 4222375"/>
              <a:gd name="connsiteX5" fmla="*/ 3798793 w 4399429"/>
              <a:gd name="connsiteY5" fmla="*/ 4152899 h 4222375"/>
              <a:gd name="connsiteX6" fmla="*/ 3139888 w 4399429"/>
              <a:gd name="connsiteY6" fmla="*/ 4018428 h 4222375"/>
              <a:gd name="connsiteX7" fmla="*/ 2709582 w 4399429"/>
              <a:gd name="connsiteY7" fmla="*/ 3480546 h 4222375"/>
              <a:gd name="connsiteX8" fmla="*/ 2225488 w 4399429"/>
              <a:gd name="connsiteY8" fmla="*/ 2310652 h 4222375"/>
              <a:gd name="connsiteX9" fmla="*/ 1472452 w 4399429"/>
              <a:gd name="connsiteY9" fmla="*/ 1530723 h 4222375"/>
              <a:gd name="connsiteX10" fmla="*/ 800099 w 4399429"/>
              <a:gd name="connsiteY10" fmla="*/ 1665193 h 4222375"/>
              <a:gd name="connsiteX11" fmla="*/ 194982 w 4399429"/>
              <a:gd name="connsiteY11" fmla="*/ 1423146 h 4222375"/>
              <a:gd name="connsiteX12" fmla="*/ 6723 w 4399429"/>
              <a:gd name="connsiteY12" fmla="*/ 656664 h 4222375"/>
              <a:gd name="connsiteX13" fmla="*/ 154641 w 4399429"/>
              <a:gd name="connsiteY13" fmla="*/ 387723 h 422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9429" h="4222375">
                <a:moveTo>
                  <a:pt x="100852" y="401170"/>
                </a:moveTo>
                <a:cubicBezTo>
                  <a:pt x="420219" y="200585"/>
                  <a:pt x="739587" y="0"/>
                  <a:pt x="1028699" y="145676"/>
                </a:cubicBezTo>
                <a:cubicBezTo>
                  <a:pt x="1317811" y="291352"/>
                  <a:pt x="1423147" y="806822"/>
                  <a:pt x="1835523" y="1275228"/>
                </a:cubicBezTo>
                <a:cubicBezTo>
                  <a:pt x="2247899" y="1743634"/>
                  <a:pt x="3083858" y="2568387"/>
                  <a:pt x="3502958" y="2956111"/>
                </a:cubicBezTo>
                <a:cubicBezTo>
                  <a:pt x="3922058" y="3343835"/>
                  <a:pt x="4300817" y="3402105"/>
                  <a:pt x="4350123" y="3601570"/>
                </a:cubicBezTo>
                <a:cubicBezTo>
                  <a:pt x="4399429" y="3801035"/>
                  <a:pt x="4000499" y="4083423"/>
                  <a:pt x="3798793" y="4152899"/>
                </a:cubicBezTo>
                <a:cubicBezTo>
                  <a:pt x="3597087" y="4222375"/>
                  <a:pt x="3321423" y="4130487"/>
                  <a:pt x="3139888" y="4018428"/>
                </a:cubicBezTo>
                <a:cubicBezTo>
                  <a:pt x="2958353" y="3906369"/>
                  <a:pt x="2861982" y="3765175"/>
                  <a:pt x="2709582" y="3480546"/>
                </a:cubicBezTo>
                <a:cubicBezTo>
                  <a:pt x="2557182" y="3195917"/>
                  <a:pt x="2431676" y="2635622"/>
                  <a:pt x="2225488" y="2310652"/>
                </a:cubicBezTo>
                <a:cubicBezTo>
                  <a:pt x="2019300" y="1985682"/>
                  <a:pt x="1710017" y="1638299"/>
                  <a:pt x="1472452" y="1530723"/>
                </a:cubicBezTo>
                <a:cubicBezTo>
                  <a:pt x="1234887" y="1423147"/>
                  <a:pt x="1013011" y="1683122"/>
                  <a:pt x="800099" y="1665193"/>
                </a:cubicBezTo>
                <a:cubicBezTo>
                  <a:pt x="587187" y="1647264"/>
                  <a:pt x="327211" y="1591234"/>
                  <a:pt x="194982" y="1423146"/>
                </a:cubicBezTo>
                <a:cubicBezTo>
                  <a:pt x="62753" y="1255058"/>
                  <a:pt x="13447" y="829235"/>
                  <a:pt x="6723" y="656664"/>
                </a:cubicBezTo>
                <a:cubicBezTo>
                  <a:pt x="0" y="484094"/>
                  <a:pt x="77320" y="435908"/>
                  <a:pt x="154641" y="387723"/>
                </a:cubicBezTo>
              </a:path>
            </a:pathLst>
          </a:custGeom>
          <a:ln w="38100" cmpd="dbl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 sz="1600" dirty="0"/>
          </a:p>
        </p:txBody>
      </p:sp>
      <p:pic>
        <p:nvPicPr>
          <p:cNvPr id="26640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9938" y="4648200"/>
            <a:ext cx="322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Terminology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31/10/2012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Selective Neighbor Caching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C2EB5-6B93-41C6-B7C4-7DB76D2FF15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294" name="Content Placeholder 2"/>
          <p:cNvSpPr>
            <a:spLocks noGrp="1"/>
          </p:cNvSpPr>
          <p:nvPr>
            <p:ph sz="half" idx="4294967295"/>
          </p:nvPr>
        </p:nvSpPr>
        <p:spPr>
          <a:xfrm>
            <a:off x="59432" y="1676400"/>
            <a:ext cx="4800600" cy="4297363"/>
          </a:xfrm>
          <a:solidFill>
            <a:srgbClr val="F6F7F4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marL="514350" indent="-457200">
              <a:buFont typeface="Calibri" pitchFamily="34" charset="0"/>
              <a:buAutoNum type="alphaLcParenR"/>
              <a:defRPr/>
            </a:pP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</a:rPr>
              <a:t>hit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Delay cost for a selected proxy</a:t>
            </a:r>
          </a:p>
          <a:p>
            <a:pPr marL="514350" indent="-457200">
              <a:buFont typeface="Calibri" pitchFamily="34" charset="0"/>
              <a:buAutoNum type="alphaLcParenR"/>
              <a:defRPr/>
            </a:pPr>
            <a:r>
              <a:rPr lang="en-US" sz="2800" b="1" i="1" dirty="0" err="1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2000" b="1" i="1" dirty="0" err="1" smtClean="0">
                <a:solidFill>
                  <a:schemeClr val="bg1">
                    <a:lumMod val="50000"/>
                  </a:schemeClr>
                </a:solidFill>
              </a:rPr>
              <a:t>miss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Delay cost for an unselected proxy</a:t>
            </a:r>
          </a:p>
          <a:p>
            <a:pPr marL="514350" indent="-457200">
              <a:buFont typeface="Calibri" pitchFamily="34" charset="0"/>
              <a:buAutoNum type="alphaLcParenR"/>
              <a:defRPr/>
            </a:pPr>
            <a:r>
              <a:rPr lang="en-US" sz="2800" b="1" i="1" dirty="0" err="1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2000" b="1" i="1" dirty="0" err="1" smtClean="0">
                <a:solidFill>
                  <a:schemeClr val="bg1">
                    <a:lumMod val="50000"/>
                  </a:schemeClr>
                </a:solidFill>
              </a:rPr>
              <a:t>cache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Cost for allocating buffer space</a:t>
            </a:r>
            <a:endParaRPr lang="en-US" sz="2800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457200">
              <a:buFont typeface="Calibri" pitchFamily="34" charset="0"/>
              <a:buAutoNum type="alphaLcParenR"/>
              <a:defRPr/>
            </a:pPr>
            <a:r>
              <a:rPr lang="en-US" sz="2800" b="1" i="1" dirty="0" err="1" smtClean="0"/>
              <a:t>P</a:t>
            </a:r>
            <a:r>
              <a:rPr lang="en-US" sz="2000" b="1" i="1" dirty="0" err="1" smtClean="0"/>
              <a:t>ij</a:t>
            </a:r>
            <a:r>
              <a:rPr lang="en-US" sz="2800" b="1" i="1" dirty="0" smtClean="0"/>
              <a:t>:</a:t>
            </a:r>
            <a:r>
              <a:rPr lang="en-US" sz="2800" i="1" dirty="0" smtClean="0"/>
              <a:t> </a:t>
            </a:r>
            <a:r>
              <a:rPr lang="en-US" sz="2800" dirty="0" smtClean="0"/>
              <a:t>Probability that the mobile moves from </a:t>
            </a:r>
            <a:r>
              <a:rPr lang="en-US" sz="2800" i="1" dirty="0" err="1" smtClean="0"/>
              <a:t>i</a:t>
            </a:r>
            <a:r>
              <a:rPr lang="en-US" sz="2800" dirty="0" smtClean="0"/>
              <a:t> to </a:t>
            </a:r>
            <a:r>
              <a:rPr lang="en-US" sz="2800" i="1" dirty="0" smtClean="0"/>
              <a:t>j</a:t>
            </a:r>
            <a:endParaRPr lang="en-US" sz="2800" b="1" i="1" dirty="0" smtClean="0"/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6105525" y="4316413"/>
            <a:ext cx="342900" cy="665162"/>
          </a:xfrm>
          <a:prstGeom prst="line">
            <a:avLst/>
          </a:prstGeom>
          <a:ln cmpd="dbl"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 bwMode="auto">
          <a:xfrm>
            <a:off x="7680325" y="4610100"/>
            <a:ext cx="479425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j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6243638" y="3946525"/>
            <a:ext cx="479425" cy="4651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err="1"/>
              <a:t>i</a:t>
            </a:r>
            <a:endParaRPr lang="en-US" sz="1600" b="1" i="1" dirty="0"/>
          </a:p>
        </p:txBody>
      </p:sp>
      <p:sp>
        <p:nvSpPr>
          <p:cNvPr id="39" name="Oval 38"/>
          <p:cNvSpPr/>
          <p:nvPr/>
        </p:nvSpPr>
        <p:spPr bwMode="auto">
          <a:xfrm>
            <a:off x="7750175" y="3016250"/>
            <a:ext cx="477838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996113" y="2419350"/>
            <a:ext cx="479425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216525" y="2352675"/>
            <a:ext cx="477838" cy="4635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cxnSp>
        <p:nvCxnSpPr>
          <p:cNvPr id="46" name="Straight Arrow Connector 45"/>
          <p:cNvCxnSpPr>
            <a:stCxn id="38" idx="5"/>
            <a:endCxn id="27" idx="2"/>
          </p:cNvCxnSpPr>
          <p:nvPr/>
        </p:nvCxnSpPr>
        <p:spPr bwMode="auto">
          <a:xfrm>
            <a:off x="6653213" y="4343400"/>
            <a:ext cx="1027112" cy="500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62" name="TextBox 39"/>
          <p:cNvSpPr txBox="1">
            <a:spLocks noChangeArrowheads="1"/>
          </p:cNvSpPr>
          <p:nvPr/>
        </p:nvSpPr>
        <p:spPr bwMode="auto">
          <a:xfrm>
            <a:off x="5191125" y="3478213"/>
            <a:ext cx="1157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Current Proxy: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3" name="TextBox 40"/>
          <p:cNvSpPr txBox="1">
            <a:spLocks noChangeArrowheads="1"/>
          </p:cNvSpPr>
          <p:nvPr/>
        </p:nvSpPr>
        <p:spPr bwMode="auto">
          <a:xfrm>
            <a:off x="5489575" y="5099050"/>
            <a:ext cx="1574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Mobile User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5029200" y="2125663"/>
            <a:ext cx="3471863" cy="3216275"/>
          </a:xfrm>
          <a:custGeom>
            <a:avLst/>
            <a:gdLst>
              <a:gd name="connsiteX0" fmla="*/ 100852 w 4399429"/>
              <a:gd name="connsiteY0" fmla="*/ 401170 h 4222375"/>
              <a:gd name="connsiteX1" fmla="*/ 1028699 w 4399429"/>
              <a:gd name="connsiteY1" fmla="*/ 145676 h 4222375"/>
              <a:gd name="connsiteX2" fmla="*/ 1835523 w 4399429"/>
              <a:gd name="connsiteY2" fmla="*/ 1275228 h 4222375"/>
              <a:gd name="connsiteX3" fmla="*/ 3502958 w 4399429"/>
              <a:gd name="connsiteY3" fmla="*/ 2956111 h 4222375"/>
              <a:gd name="connsiteX4" fmla="*/ 4350123 w 4399429"/>
              <a:gd name="connsiteY4" fmla="*/ 3601570 h 4222375"/>
              <a:gd name="connsiteX5" fmla="*/ 3798793 w 4399429"/>
              <a:gd name="connsiteY5" fmla="*/ 4152899 h 4222375"/>
              <a:gd name="connsiteX6" fmla="*/ 3139888 w 4399429"/>
              <a:gd name="connsiteY6" fmla="*/ 4018428 h 4222375"/>
              <a:gd name="connsiteX7" fmla="*/ 2709582 w 4399429"/>
              <a:gd name="connsiteY7" fmla="*/ 3480546 h 4222375"/>
              <a:gd name="connsiteX8" fmla="*/ 2225488 w 4399429"/>
              <a:gd name="connsiteY8" fmla="*/ 2310652 h 4222375"/>
              <a:gd name="connsiteX9" fmla="*/ 1472452 w 4399429"/>
              <a:gd name="connsiteY9" fmla="*/ 1530723 h 4222375"/>
              <a:gd name="connsiteX10" fmla="*/ 800099 w 4399429"/>
              <a:gd name="connsiteY10" fmla="*/ 1665193 h 4222375"/>
              <a:gd name="connsiteX11" fmla="*/ 194982 w 4399429"/>
              <a:gd name="connsiteY11" fmla="*/ 1423146 h 4222375"/>
              <a:gd name="connsiteX12" fmla="*/ 6723 w 4399429"/>
              <a:gd name="connsiteY12" fmla="*/ 656664 h 4222375"/>
              <a:gd name="connsiteX13" fmla="*/ 154641 w 4399429"/>
              <a:gd name="connsiteY13" fmla="*/ 387723 h 422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9429" h="4222375">
                <a:moveTo>
                  <a:pt x="100852" y="401170"/>
                </a:moveTo>
                <a:cubicBezTo>
                  <a:pt x="420219" y="200585"/>
                  <a:pt x="739587" y="0"/>
                  <a:pt x="1028699" y="145676"/>
                </a:cubicBezTo>
                <a:cubicBezTo>
                  <a:pt x="1317811" y="291352"/>
                  <a:pt x="1423147" y="806822"/>
                  <a:pt x="1835523" y="1275228"/>
                </a:cubicBezTo>
                <a:cubicBezTo>
                  <a:pt x="2247899" y="1743634"/>
                  <a:pt x="3083858" y="2568387"/>
                  <a:pt x="3502958" y="2956111"/>
                </a:cubicBezTo>
                <a:cubicBezTo>
                  <a:pt x="3922058" y="3343835"/>
                  <a:pt x="4300817" y="3402105"/>
                  <a:pt x="4350123" y="3601570"/>
                </a:cubicBezTo>
                <a:cubicBezTo>
                  <a:pt x="4399429" y="3801035"/>
                  <a:pt x="4000499" y="4083423"/>
                  <a:pt x="3798793" y="4152899"/>
                </a:cubicBezTo>
                <a:cubicBezTo>
                  <a:pt x="3597087" y="4222375"/>
                  <a:pt x="3321423" y="4130487"/>
                  <a:pt x="3139888" y="4018428"/>
                </a:cubicBezTo>
                <a:cubicBezTo>
                  <a:pt x="2958353" y="3906369"/>
                  <a:pt x="2861982" y="3765175"/>
                  <a:pt x="2709582" y="3480546"/>
                </a:cubicBezTo>
                <a:cubicBezTo>
                  <a:pt x="2557182" y="3195917"/>
                  <a:pt x="2431676" y="2635622"/>
                  <a:pt x="2225488" y="2310652"/>
                </a:cubicBezTo>
                <a:cubicBezTo>
                  <a:pt x="2019300" y="1985682"/>
                  <a:pt x="1710017" y="1638299"/>
                  <a:pt x="1472452" y="1530723"/>
                </a:cubicBezTo>
                <a:cubicBezTo>
                  <a:pt x="1234887" y="1423147"/>
                  <a:pt x="1013011" y="1683122"/>
                  <a:pt x="800099" y="1665193"/>
                </a:cubicBezTo>
                <a:cubicBezTo>
                  <a:pt x="587187" y="1647264"/>
                  <a:pt x="327211" y="1591234"/>
                  <a:pt x="194982" y="1423146"/>
                </a:cubicBezTo>
                <a:cubicBezTo>
                  <a:pt x="62753" y="1255058"/>
                  <a:pt x="13447" y="829235"/>
                  <a:pt x="6723" y="656664"/>
                </a:cubicBezTo>
                <a:cubicBezTo>
                  <a:pt x="0" y="484094"/>
                  <a:pt x="77320" y="435908"/>
                  <a:pt x="154641" y="387723"/>
                </a:cubicBezTo>
              </a:path>
            </a:pathLst>
          </a:custGeom>
          <a:ln w="38100" cmpd="dbl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 sz="1600" dirty="0"/>
          </a:p>
        </p:txBody>
      </p:sp>
      <p:pic>
        <p:nvPicPr>
          <p:cNvPr id="27665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9938" y="4648200"/>
            <a:ext cx="322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5" name="Rectangle 43"/>
          <p:cNvSpPr>
            <a:spLocks noChangeArrowheads="1"/>
          </p:cNvSpPr>
          <p:nvPr/>
        </p:nvSpPr>
        <p:spPr bwMode="auto">
          <a:xfrm>
            <a:off x="6629400" y="4552950"/>
            <a:ext cx="51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b="1" i="1" dirty="0" err="1">
                <a:latin typeface="Times New Roman" pitchFamily="18" charset="0"/>
                <a:cs typeface="Times New Roman" pitchFamily="18" charset="0"/>
              </a:rPr>
              <a:t>ij</a:t>
            </a:r>
            <a:endParaRPr lang="en-US" sz="1600" b="1" i="1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Terminology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Goal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pPr>
              <a:defRPr/>
            </a:pPr>
            <a:fld id="{76E34652-7E0C-4860-B116-493F9B7680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1484784"/>
            <a:ext cx="8458200" cy="2438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288000" rIns="72000" bIns="72000"/>
          <a:lstStyle/>
          <a:p>
            <a:pPr>
              <a:spcBef>
                <a:spcPts val="1200"/>
              </a:spcBef>
              <a:buFont typeface="Arial" charset="0"/>
              <a:buNone/>
              <a:defRPr/>
            </a:pPr>
            <a:r>
              <a:rPr lang="en-US" sz="3200" dirty="0"/>
              <a:t>  Discover               which </a:t>
            </a:r>
            <a:r>
              <a:rPr lang="en-US" sz="3200" dirty="0">
                <a:solidFill>
                  <a:schemeClr val="accent2"/>
                </a:solidFill>
              </a:rPr>
              <a:t>minimizes</a:t>
            </a:r>
            <a:r>
              <a:rPr lang="en-US" sz="3200" dirty="0"/>
              <a:t> the total cost:</a:t>
            </a:r>
          </a:p>
        </p:txBody>
      </p:sp>
      <p:graphicFrame>
        <p:nvGraphicFramePr>
          <p:cNvPr id="1026" name="Content Placeholder 25"/>
          <p:cNvGraphicFramePr>
            <a:graphicFrameLocks noChangeAspect="1"/>
          </p:cNvGraphicFramePr>
          <p:nvPr/>
        </p:nvGraphicFramePr>
        <p:xfrm>
          <a:off x="914400" y="2486497"/>
          <a:ext cx="7543800" cy="598487"/>
        </p:xfrm>
        <a:graphic>
          <a:graphicData uri="http://schemas.openxmlformats.org/presentationml/2006/ole">
            <p:oleObj spid="_x0000_s24578" name="Εξίσωση" r:id="rId4" imgW="2908080" imgH="241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09800" y="1727672"/>
          <a:ext cx="996950" cy="522287"/>
        </p:xfrm>
        <a:graphic>
          <a:graphicData uri="http://schemas.openxmlformats.org/presentationml/2006/ole">
            <p:oleObj spid="_x0000_s24579" name="Εξίσωση" r:id="rId5" imgW="469800" imgH="215640" progId="Equation.3">
              <p:embed/>
            </p:oleObj>
          </a:graphicData>
        </a:graphic>
      </p:graphicFrame>
      <p:pic>
        <p:nvPicPr>
          <p:cNvPr id="1033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3123084"/>
            <a:ext cx="472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6988" y="3132609"/>
            <a:ext cx="185261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13" name="TextBox 12"/>
          <p:cNvSpPr txBox="1"/>
          <p:nvPr/>
        </p:nvSpPr>
        <p:spPr>
          <a:xfrm>
            <a:off x="467544" y="4725144"/>
            <a:ext cx="842493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Costs refer to a common (e.g. monetary) unit: </a:t>
            </a:r>
            <a:r>
              <a:rPr lang="en-US" sz="2800" i="1" dirty="0" smtClean="0"/>
              <a:t>How much am I willing to pay in memory in order to gain in terms of delay?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Implementation</a:t>
            </a:r>
          </a:p>
        </p:txBody>
      </p:sp>
      <p:sp>
        <p:nvSpPr>
          <p:cNvPr id="30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neighbor decides autonomously</a:t>
            </a:r>
          </a:p>
          <a:p>
            <a:r>
              <a:rPr lang="en-US" dirty="0" smtClean="0"/>
              <a:t>May use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cache and delay costs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32AA4-A5BD-4B3F-98D5-74D5B1E4122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281297"/>
            <a:ext cx="7772400" cy="206210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smtClean="0"/>
              <a:t>Cache at in </a:t>
            </a:r>
            <a:r>
              <a:rPr lang="en-US" sz="3200" dirty="0"/>
              <a:t>neighbor </a:t>
            </a:r>
            <a:r>
              <a:rPr lang="en-US" sz="3200" i="1" dirty="0">
                <a:solidFill>
                  <a:srgbClr val="C00000"/>
                </a:solidFill>
              </a:rPr>
              <a:t>j</a:t>
            </a:r>
            <a:r>
              <a:rPr lang="en-US" sz="3200" i="1" dirty="0"/>
              <a:t> if and only if</a:t>
            </a:r>
            <a:r>
              <a:rPr lang="en-US" sz="3200" dirty="0"/>
              <a:t>:</a:t>
            </a:r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endParaRPr lang="en-US" sz="3200" b="1" dirty="0"/>
          </a:p>
        </p:txBody>
      </p:sp>
      <p:graphicFrame>
        <p:nvGraphicFramePr>
          <p:cNvPr id="36870" name="Content Placeholder 25"/>
          <p:cNvGraphicFramePr>
            <a:graphicFrameLocks noChangeAspect="1"/>
          </p:cNvGraphicFramePr>
          <p:nvPr/>
        </p:nvGraphicFramePr>
        <p:xfrm>
          <a:off x="3189288" y="3019425"/>
          <a:ext cx="2519362" cy="1095375"/>
        </p:xfrm>
        <a:graphic>
          <a:graphicData uri="http://schemas.openxmlformats.org/presentationml/2006/ole">
            <p:oleObj spid="_x0000_s25602" name="Εξίσωση" r:id="rId4" imgW="1015920" imgH="457200" progId="Equation.3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Cost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i="1" dirty="0" smtClean="0"/>
              <a:t>ρ</a:t>
            </a:r>
            <a:r>
              <a:rPr lang="en-US" i="1" baseline="-25000" dirty="0" err="1" smtClean="0"/>
              <a:t>util</a:t>
            </a:r>
            <a:r>
              <a:rPr lang="en-US" i="1" dirty="0" smtClean="0"/>
              <a:t> </a:t>
            </a:r>
            <a:r>
              <a:rPr lang="en-US" dirty="0" smtClean="0"/>
              <a:t>is cache utilization at the current proxy</a:t>
            </a:r>
            <a:endParaRPr lang="en-US" baseline="30000" dirty="0" smtClean="0"/>
          </a:p>
          <a:p>
            <a:r>
              <a:rPr lang="el-GR" i="1" dirty="0" smtClean="0"/>
              <a:t>α</a:t>
            </a:r>
            <a:r>
              <a:rPr lang="en-US" dirty="0" smtClean="0"/>
              <a:t> is set to adjust the desired cache utilization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838200" y="2281297"/>
            <a:ext cx="7772400" cy="206210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smtClean="0"/>
              <a:t>Cache cost depends on </a:t>
            </a:r>
            <a:r>
              <a:rPr lang="en-US" sz="3200" dirty="0" smtClean="0">
                <a:solidFill>
                  <a:srgbClr val="FF0000"/>
                </a:solidFill>
              </a:rPr>
              <a:t>cache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utilization</a:t>
            </a:r>
            <a:r>
              <a:rPr lang="en-US" sz="3200" dirty="0" smtClean="0"/>
              <a:t>:</a:t>
            </a:r>
            <a:endParaRPr lang="en-US" sz="3200" dirty="0"/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endParaRPr lang="en-US" sz="3200" b="1" dirty="0"/>
          </a:p>
        </p:txBody>
      </p:sp>
      <p:graphicFrame>
        <p:nvGraphicFramePr>
          <p:cNvPr id="36870" name="Content Placeholder 25"/>
          <p:cNvGraphicFramePr>
            <a:graphicFrameLocks noChangeAspect="1"/>
          </p:cNvGraphicFramePr>
          <p:nvPr/>
        </p:nvGraphicFramePr>
        <p:xfrm>
          <a:off x="3236913" y="3049588"/>
          <a:ext cx="2424112" cy="1035050"/>
        </p:xfrm>
        <a:graphic>
          <a:graphicData uri="http://schemas.openxmlformats.org/presentationml/2006/ole">
            <p:oleObj spid="_x0000_s63490" name="Equation" r:id="rId3" imgW="977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SNC Advantages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SNC is easy to implement</a:t>
            </a:r>
          </a:p>
          <a:p>
            <a:pPr lvl="1"/>
            <a:r>
              <a:rPr lang="en-US" dirty="0" smtClean="0"/>
              <a:t>No change to pub/sub ICN model</a:t>
            </a:r>
          </a:p>
          <a:p>
            <a:pPr lvl="1"/>
            <a:r>
              <a:rPr lang="en-US" dirty="0" smtClean="0"/>
              <a:t>Fully decentralized decision making</a:t>
            </a:r>
          </a:p>
          <a:p>
            <a:r>
              <a:rPr lang="en-US" dirty="0" smtClean="0"/>
              <a:t>SNC does not waste resources</a:t>
            </a:r>
          </a:p>
          <a:p>
            <a:pPr lvl="1"/>
            <a:r>
              <a:rPr lang="en-US" dirty="0" smtClean="0"/>
              <a:t>Only a subset of neighbors are selected</a:t>
            </a:r>
          </a:p>
          <a:p>
            <a:pPr lvl="1"/>
            <a:r>
              <a:rPr lang="en-US" dirty="0" smtClean="0"/>
              <a:t>Only subscriptions are cached</a:t>
            </a:r>
          </a:p>
          <a:p>
            <a:pPr lvl="1"/>
            <a:r>
              <a:rPr lang="en-US" dirty="0" smtClean="0"/>
              <a:t>Data are cached only during handoff</a:t>
            </a:r>
          </a:p>
          <a:p>
            <a:pPr lvl="1"/>
            <a:r>
              <a:rPr lang="en-US" dirty="0" smtClean="0"/>
              <a:t>Improved buffer management means </a:t>
            </a:r>
            <a:r>
              <a:rPr lang="en-US" dirty="0" smtClean="0">
                <a:solidFill>
                  <a:srgbClr val="C00000"/>
                </a:solidFill>
              </a:rPr>
              <a:t>less delay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Hierarchical Selective Neighbor Caching</a:t>
            </a:r>
            <a:endParaRPr lang="en-US" cap="small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Flat SNC is not enough?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600200"/>
            <a:ext cx="4824536" cy="4709120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happens on a miss?</a:t>
            </a:r>
          </a:p>
          <a:p>
            <a:pPr lvl="1"/>
            <a:r>
              <a:rPr lang="en-US" dirty="0" smtClean="0"/>
              <a:t>Unselected proxies fall back to the publisher</a:t>
            </a:r>
          </a:p>
          <a:p>
            <a:r>
              <a:rPr lang="en-US" dirty="0" smtClean="0"/>
              <a:t>Why not fetch data from selected neighbors?</a:t>
            </a:r>
          </a:p>
          <a:p>
            <a:pPr lvl="1"/>
            <a:r>
              <a:rPr lang="en-US" dirty="0" smtClean="0"/>
              <a:t>The neighbors should advertise cached data</a:t>
            </a:r>
          </a:p>
          <a:p>
            <a:pPr lvl="1"/>
            <a:r>
              <a:rPr lang="en-US" dirty="0" smtClean="0"/>
              <a:t>Considerable overhead for questionable gain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28" name="Oval 27"/>
          <p:cNvSpPr/>
          <p:nvPr/>
        </p:nvSpPr>
        <p:spPr bwMode="auto">
          <a:xfrm>
            <a:off x="7680325" y="4610100"/>
            <a:ext cx="479425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j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6243638" y="3946525"/>
            <a:ext cx="479425" cy="4651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err="1"/>
              <a:t>i</a:t>
            </a:r>
            <a:endParaRPr lang="en-US" sz="1600" b="1" i="1" dirty="0"/>
          </a:p>
        </p:txBody>
      </p:sp>
      <p:sp>
        <p:nvSpPr>
          <p:cNvPr id="30" name="Oval 29"/>
          <p:cNvSpPr/>
          <p:nvPr/>
        </p:nvSpPr>
        <p:spPr bwMode="auto">
          <a:xfrm>
            <a:off x="7750175" y="3016250"/>
            <a:ext cx="477838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996113" y="2419350"/>
            <a:ext cx="479425" cy="4651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216525" y="2352675"/>
            <a:ext cx="477838" cy="4635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5029200" y="2125663"/>
            <a:ext cx="3471863" cy="3216275"/>
          </a:xfrm>
          <a:custGeom>
            <a:avLst/>
            <a:gdLst>
              <a:gd name="connsiteX0" fmla="*/ 100852 w 4399429"/>
              <a:gd name="connsiteY0" fmla="*/ 401170 h 4222375"/>
              <a:gd name="connsiteX1" fmla="*/ 1028699 w 4399429"/>
              <a:gd name="connsiteY1" fmla="*/ 145676 h 4222375"/>
              <a:gd name="connsiteX2" fmla="*/ 1835523 w 4399429"/>
              <a:gd name="connsiteY2" fmla="*/ 1275228 h 4222375"/>
              <a:gd name="connsiteX3" fmla="*/ 3502958 w 4399429"/>
              <a:gd name="connsiteY3" fmla="*/ 2956111 h 4222375"/>
              <a:gd name="connsiteX4" fmla="*/ 4350123 w 4399429"/>
              <a:gd name="connsiteY4" fmla="*/ 3601570 h 4222375"/>
              <a:gd name="connsiteX5" fmla="*/ 3798793 w 4399429"/>
              <a:gd name="connsiteY5" fmla="*/ 4152899 h 4222375"/>
              <a:gd name="connsiteX6" fmla="*/ 3139888 w 4399429"/>
              <a:gd name="connsiteY6" fmla="*/ 4018428 h 4222375"/>
              <a:gd name="connsiteX7" fmla="*/ 2709582 w 4399429"/>
              <a:gd name="connsiteY7" fmla="*/ 3480546 h 4222375"/>
              <a:gd name="connsiteX8" fmla="*/ 2225488 w 4399429"/>
              <a:gd name="connsiteY8" fmla="*/ 2310652 h 4222375"/>
              <a:gd name="connsiteX9" fmla="*/ 1472452 w 4399429"/>
              <a:gd name="connsiteY9" fmla="*/ 1530723 h 4222375"/>
              <a:gd name="connsiteX10" fmla="*/ 800099 w 4399429"/>
              <a:gd name="connsiteY10" fmla="*/ 1665193 h 4222375"/>
              <a:gd name="connsiteX11" fmla="*/ 194982 w 4399429"/>
              <a:gd name="connsiteY11" fmla="*/ 1423146 h 4222375"/>
              <a:gd name="connsiteX12" fmla="*/ 6723 w 4399429"/>
              <a:gd name="connsiteY12" fmla="*/ 656664 h 4222375"/>
              <a:gd name="connsiteX13" fmla="*/ 154641 w 4399429"/>
              <a:gd name="connsiteY13" fmla="*/ 387723 h 422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9429" h="4222375">
                <a:moveTo>
                  <a:pt x="100852" y="401170"/>
                </a:moveTo>
                <a:cubicBezTo>
                  <a:pt x="420219" y="200585"/>
                  <a:pt x="739587" y="0"/>
                  <a:pt x="1028699" y="145676"/>
                </a:cubicBezTo>
                <a:cubicBezTo>
                  <a:pt x="1317811" y="291352"/>
                  <a:pt x="1423147" y="806822"/>
                  <a:pt x="1835523" y="1275228"/>
                </a:cubicBezTo>
                <a:cubicBezTo>
                  <a:pt x="2247899" y="1743634"/>
                  <a:pt x="3083858" y="2568387"/>
                  <a:pt x="3502958" y="2956111"/>
                </a:cubicBezTo>
                <a:cubicBezTo>
                  <a:pt x="3922058" y="3343835"/>
                  <a:pt x="4300817" y="3402105"/>
                  <a:pt x="4350123" y="3601570"/>
                </a:cubicBezTo>
                <a:cubicBezTo>
                  <a:pt x="4399429" y="3801035"/>
                  <a:pt x="4000499" y="4083423"/>
                  <a:pt x="3798793" y="4152899"/>
                </a:cubicBezTo>
                <a:cubicBezTo>
                  <a:pt x="3597087" y="4222375"/>
                  <a:pt x="3321423" y="4130487"/>
                  <a:pt x="3139888" y="4018428"/>
                </a:cubicBezTo>
                <a:cubicBezTo>
                  <a:pt x="2958353" y="3906369"/>
                  <a:pt x="2861982" y="3765175"/>
                  <a:pt x="2709582" y="3480546"/>
                </a:cubicBezTo>
                <a:cubicBezTo>
                  <a:pt x="2557182" y="3195917"/>
                  <a:pt x="2431676" y="2635622"/>
                  <a:pt x="2225488" y="2310652"/>
                </a:cubicBezTo>
                <a:cubicBezTo>
                  <a:pt x="2019300" y="1985682"/>
                  <a:pt x="1710017" y="1638299"/>
                  <a:pt x="1472452" y="1530723"/>
                </a:cubicBezTo>
                <a:cubicBezTo>
                  <a:pt x="1234887" y="1423147"/>
                  <a:pt x="1013011" y="1683122"/>
                  <a:pt x="800099" y="1665193"/>
                </a:cubicBezTo>
                <a:cubicBezTo>
                  <a:pt x="587187" y="1647264"/>
                  <a:pt x="327211" y="1591234"/>
                  <a:pt x="194982" y="1423146"/>
                </a:cubicBezTo>
                <a:cubicBezTo>
                  <a:pt x="62753" y="1255058"/>
                  <a:pt x="13447" y="829235"/>
                  <a:pt x="6723" y="656664"/>
                </a:cubicBezTo>
                <a:cubicBezTo>
                  <a:pt x="0" y="484094"/>
                  <a:pt x="77320" y="435908"/>
                  <a:pt x="154641" y="387723"/>
                </a:cubicBezTo>
              </a:path>
            </a:pathLst>
          </a:custGeom>
          <a:ln w="38100" cmpd="dbl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 sz="1600" dirty="0"/>
          </a:p>
        </p:txBody>
      </p:sp>
      <p:pic>
        <p:nvPicPr>
          <p:cNvPr id="36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365104"/>
            <a:ext cx="322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4525" y="14478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" name="Group 62"/>
          <p:cNvGrpSpPr/>
          <p:nvPr/>
        </p:nvGrpSpPr>
        <p:grpSpPr>
          <a:xfrm>
            <a:off x="5220072" y="2348880"/>
            <a:ext cx="2287563" cy="543545"/>
            <a:chOff x="5220072" y="2348880"/>
            <a:chExt cx="2287563" cy="543545"/>
          </a:xfrm>
        </p:grpSpPr>
        <p:sp>
          <p:nvSpPr>
            <p:cNvPr id="42" name="Oval 41"/>
            <p:cNvSpPr/>
            <p:nvPr/>
          </p:nvSpPr>
          <p:spPr bwMode="auto">
            <a:xfrm>
              <a:off x="5220072" y="2348880"/>
              <a:ext cx="487363" cy="471537"/>
            </a:xfrm>
            <a:prstGeom prst="ellipse">
              <a:avLst/>
            </a:prstGeom>
            <a:noFill/>
            <a:ln w="44450" cmpd="dbl">
              <a:solidFill>
                <a:srgbClr val="FFC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020272" y="2420888"/>
              <a:ext cx="487363" cy="471537"/>
            </a:xfrm>
            <a:prstGeom prst="ellipse">
              <a:avLst/>
            </a:prstGeom>
            <a:noFill/>
            <a:ln w="44450" cmpd="dbl">
              <a:solidFill>
                <a:srgbClr val="FFC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b="1" i="1" dirty="0">
                <a:solidFill>
                  <a:srgbClr val="C00000"/>
                </a:solidFill>
              </a:endParaRPr>
            </a:p>
          </p:txBody>
        </p:sp>
        <p:cxnSp>
          <p:nvCxnSpPr>
            <p:cNvPr id="51" name="Curved Connector 50"/>
            <p:cNvCxnSpPr>
              <a:stCxn id="42" idx="0"/>
              <a:endCxn id="45" idx="0"/>
            </p:cNvCxnSpPr>
            <p:nvPr/>
          </p:nvCxnSpPr>
          <p:spPr>
            <a:xfrm rot="16200000" flipH="1">
              <a:off x="6327850" y="1484784"/>
              <a:ext cx="72008" cy="1800200"/>
            </a:xfrm>
            <a:prstGeom prst="curvedConnector3">
              <a:avLst>
                <a:gd name="adj1" fmla="val -611700"/>
              </a:avLst>
            </a:prstGeom>
            <a:ln w="19050" cmpd="sng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012160" y="1700808"/>
            <a:ext cx="576064" cy="432048"/>
            <a:chOff x="6732240" y="1340768"/>
            <a:chExt cx="296416" cy="21602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6732240" y="1340768"/>
              <a:ext cx="288032" cy="21602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6732240" y="1340768"/>
              <a:ext cx="296416" cy="20764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7" name="Group 39"/>
          <p:cNvGrpSpPr>
            <a:grpSpLocks/>
          </p:cNvGrpSpPr>
          <p:nvPr/>
        </p:nvGrpSpPr>
        <p:grpSpPr bwMode="auto">
          <a:xfrm>
            <a:off x="7010400" y="1828800"/>
            <a:ext cx="1295402" cy="1063625"/>
            <a:chOff x="6781800" y="2057234"/>
            <a:chExt cx="1295402" cy="1063046"/>
          </a:xfrm>
        </p:grpSpPr>
        <p:sp>
          <p:nvSpPr>
            <p:cNvPr id="38" name="Oval 37"/>
            <p:cNvSpPr/>
            <p:nvPr/>
          </p:nvSpPr>
          <p:spPr bwMode="auto">
            <a:xfrm>
              <a:off x="6781800" y="2649000"/>
              <a:ext cx="487363" cy="471280"/>
            </a:xfrm>
            <a:prstGeom prst="ellipse">
              <a:avLst/>
            </a:prstGeom>
            <a:noFill/>
            <a:ln w="44450" cmpd="dbl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b="1" i="1" dirty="0">
                <a:solidFill>
                  <a:srgbClr val="C00000"/>
                </a:solidFill>
              </a:endParaRPr>
            </a:p>
          </p:txBody>
        </p:sp>
        <p:cxnSp>
          <p:nvCxnSpPr>
            <p:cNvPr id="39" name="Straight Arrow Connector 38"/>
            <p:cNvCxnSpPr>
              <a:endCxn id="38" idx="7"/>
            </p:cNvCxnSpPr>
            <p:nvPr/>
          </p:nvCxnSpPr>
          <p:spPr bwMode="auto">
            <a:xfrm flipH="1">
              <a:off x="7197790" y="2057234"/>
              <a:ext cx="879412" cy="660783"/>
            </a:xfrm>
            <a:prstGeom prst="straightConnector1">
              <a:avLst/>
            </a:prstGeom>
            <a:ln w="44450" cmpd="dbl">
              <a:solidFill>
                <a:schemeClr val="tx1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2.59259E-6 C -0.01423 -0.01273 -0.0309 -0.02523 -0.03871 -0.04653 C -0.04653 -0.06783 -0.04739 -0.10486 -0.04514 -0.12709 C -0.04271 -0.14954 -0.0342 -0.1588 -0.02448 -0.18102 C -0.01476 -0.20324 0.00226 -0.24236 0.01268 -0.26042 C 0.02309 -0.27847 0.02969 -0.2831 0.03854 -0.29028 C 0.04722 -0.29722 0.05781 -0.29931 0.06545 -0.30209 C 0.07309 -0.30486 0.08056 -0.30556 0.0849 -0.30648 " pathEditMode="relative" rAng="0" ptsTypes="aaaaaaaA"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Introduction: Mobile ICN and SNC</a:t>
            </a:r>
            <a:endParaRPr lang="en-US" cap="small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Flat SNC is not enough?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optimize across all proxies?</a:t>
            </a:r>
          </a:p>
          <a:p>
            <a:pPr lvl="1"/>
            <a:r>
              <a:rPr lang="en-US" dirty="0" smtClean="0"/>
              <a:t>Selected proxies serve data directly</a:t>
            </a:r>
          </a:p>
          <a:p>
            <a:pPr lvl="1"/>
            <a:r>
              <a:rPr lang="en-US" dirty="0" smtClean="0"/>
              <a:t>Unselected proxies fall back to their neighbors</a:t>
            </a:r>
          </a:p>
          <a:p>
            <a:pPr lvl="1"/>
            <a:r>
              <a:rPr lang="en-US" dirty="0" smtClean="0"/>
              <a:t>This is the Data Placement Problem (DPP) </a:t>
            </a:r>
          </a:p>
          <a:p>
            <a:pPr lvl="1"/>
            <a:r>
              <a:rPr lang="en-US" dirty="0" smtClean="0"/>
              <a:t>Unfortunately it is APX-Hard</a:t>
            </a:r>
            <a:r>
              <a:rPr lang="el-GR" dirty="0" smtClean="0"/>
              <a:t>!</a:t>
            </a:r>
          </a:p>
          <a:p>
            <a:pPr lvl="2"/>
            <a:r>
              <a:rPr lang="en-US" dirty="0" smtClean="0"/>
              <a:t>Essentially </a:t>
            </a:r>
            <a:r>
              <a:rPr lang="en-US" dirty="0" smtClean="0">
                <a:solidFill>
                  <a:srgbClr val="C00000"/>
                </a:solidFill>
              </a:rPr>
              <a:t>NP-Hard</a:t>
            </a:r>
          </a:p>
          <a:p>
            <a:pPr lvl="1"/>
            <a:r>
              <a:rPr lang="en-US" dirty="0" smtClean="0"/>
              <a:t>And the solution may not even be optimal!</a:t>
            </a:r>
          </a:p>
          <a:p>
            <a:pPr lvl="1"/>
            <a:r>
              <a:rPr lang="en-US" dirty="0" smtClean="0"/>
              <a:t>Are neighbors </a:t>
            </a:r>
            <a:r>
              <a:rPr lang="en-US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cheaper than the publisher?</a:t>
            </a:r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SNC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Flat SNC ignores network structure!</a:t>
            </a:r>
          </a:p>
          <a:p>
            <a:pPr lvl="1"/>
            <a:r>
              <a:rPr lang="en-US" dirty="0" smtClean="0"/>
              <a:t>Mobile access networks are (mostly) hierarchical</a:t>
            </a:r>
          </a:p>
          <a:p>
            <a:pPr lvl="1"/>
            <a:r>
              <a:rPr lang="en-US" dirty="0" smtClean="0"/>
              <a:t>Why not cache data at higher levels?</a:t>
            </a:r>
          </a:p>
          <a:p>
            <a:pPr lvl="1"/>
            <a:r>
              <a:rPr lang="en-US" dirty="0" smtClean="0"/>
              <a:t>This would allow quicker response on misses</a:t>
            </a:r>
          </a:p>
          <a:p>
            <a:pPr lvl="1"/>
            <a:r>
              <a:rPr lang="en-US" dirty="0" smtClean="0"/>
              <a:t>A higher level cache serves many children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  <p:pic>
        <p:nvPicPr>
          <p:cNvPr id="1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33934"/>
            <a:ext cx="4038600" cy="4058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SNC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SNC reformulates the problem</a:t>
            </a:r>
          </a:p>
          <a:p>
            <a:pPr lvl="1"/>
            <a:r>
              <a:rPr lang="en-US" dirty="0" smtClean="0"/>
              <a:t>Assume a hierarchy of proxies</a:t>
            </a:r>
          </a:p>
          <a:p>
            <a:pPr lvl="1"/>
            <a:r>
              <a:rPr lang="en-US" dirty="0" smtClean="0"/>
              <a:t>Select a subset to cache subscriptions</a:t>
            </a:r>
          </a:p>
          <a:p>
            <a:pPr lvl="1"/>
            <a:r>
              <a:rPr lang="en-US" dirty="0" smtClean="0"/>
              <a:t>Subscriptions move up the hierarchy</a:t>
            </a:r>
          </a:p>
          <a:p>
            <a:pPr lvl="2"/>
            <a:r>
              <a:rPr lang="en-US" dirty="0" smtClean="0"/>
              <a:t>This is the natural way to resolve them</a:t>
            </a:r>
          </a:p>
          <a:p>
            <a:pPr lvl="2"/>
            <a:r>
              <a:rPr lang="en-US" dirty="0" smtClean="0"/>
              <a:t>No need to advertise cached data</a:t>
            </a:r>
          </a:p>
          <a:p>
            <a:pPr lvl="1"/>
            <a:r>
              <a:rPr lang="en-US" dirty="0" smtClean="0"/>
              <a:t>The first cache to be hit will serve the mobile</a:t>
            </a:r>
          </a:p>
          <a:p>
            <a:pPr lvl="1"/>
            <a:r>
              <a:rPr lang="en-US" dirty="0" smtClean="0"/>
              <a:t>Higher level caches introduce higher delay</a:t>
            </a:r>
          </a:p>
          <a:p>
            <a:pPr lvl="2"/>
            <a:r>
              <a:rPr lang="en-US" dirty="0" smtClean="0"/>
              <a:t>But they also cover more lower level proxies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SNC</a:t>
            </a:r>
            <a:endParaRPr lang="en-US" dirty="0"/>
          </a:p>
        </p:txBody>
      </p:sp>
      <p:pic>
        <p:nvPicPr>
          <p:cNvPr id="266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261118"/>
            <a:ext cx="5025061" cy="497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posed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In </a:t>
            </a:r>
            <a:r>
              <a:rPr lang="en-US" dirty="0" err="1" smtClean="0"/>
              <a:t>fSNC</a:t>
            </a:r>
            <a:r>
              <a:rPr lang="en-US" dirty="0" smtClean="0"/>
              <a:t> each proxy decides for itself</a:t>
            </a:r>
          </a:p>
          <a:p>
            <a:pPr marL="914400" lvl="1" indent="-514350"/>
            <a:r>
              <a:rPr lang="en-US" dirty="0" smtClean="0"/>
              <a:t>These decisions do not affect each other</a:t>
            </a:r>
          </a:p>
          <a:p>
            <a:pPr marL="914400" lvl="1" indent="-514350"/>
            <a:r>
              <a:rPr lang="en-US" dirty="0" smtClean="0"/>
              <a:t>Each proxy can use its own cache cost metric</a:t>
            </a:r>
          </a:p>
          <a:p>
            <a:pPr marL="514350" indent="-514350"/>
            <a:r>
              <a:rPr lang="en-US" dirty="0" smtClean="0"/>
              <a:t>In </a:t>
            </a:r>
            <a:r>
              <a:rPr lang="en-US" dirty="0" err="1" smtClean="0"/>
              <a:t>hSNC</a:t>
            </a:r>
            <a:r>
              <a:rPr lang="en-US" dirty="0" smtClean="0"/>
              <a:t> caching decisions are </a:t>
            </a:r>
            <a:r>
              <a:rPr lang="en-US" dirty="0" smtClean="0">
                <a:solidFill>
                  <a:srgbClr val="FF0000"/>
                </a:solidFill>
              </a:rPr>
              <a:t>intertwined</a:t>
            </a:r>
          </a:p>
          <a:p>
            <a:pPr marL="914400" lvl="1" indent="-514350"/>
            <a:r>
              <a:rPr lang="en-US" dirty="0" smtClean="0"/>
              <a:t>Higher level proxies influence lower level ones</a:t>
            </a:r>
          </a:p>
          <a:p>
            <a:pPr marL="914400" lvl="1" indent="-514350"/>
            <a:r>
              <a:rPr lang="en-US" dirty="0" smtClean="0"/>
              <a:t>The cost function needs to account for that</a:t>
            </a:r>
          </a:p>
          <a:p>
            <a:pPr marL="914400" lvl="1" indent="-514350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supply and demand </a:t>
            </a:r>
            <a:r>
              <a:rPr lang="en-US" dirty="0" smtClean="0"/>
              <a:t>formulation can be used</a:t>
            </a:r>
          </a:p>
          <a:p>
            <a:pPr marL="914400" lvl="1" indent="-514350"/>
            <a:r>
              <a:rPr lang="en-US" dirty="0" smtClean="0"/>
              <a:t>But the problem then becomes hard to solve</a:t>
            </a:r>
          </a:p>
          <a:p>
            <a:pPr marL="1314450" lvl="2" indent="-514350"/>
            <a:r>
              <a:rPr lang="en-US" dirty="0" smtClean="0"/>
              <a:t>It becomes an Oregon knapsack  (NP complete!)</a:t>
            </a:r>
          </a:p>
          <a:p>
            <a:pPr marL="914400" lvl="1" indent="-514350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&lt;&gt; Co-operative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 err="1" smtClean="0"/>
              <a:t>hSNC</a:t>
            </a:r>
            <a:r>
              <a:rPr lang="en-US" dirty="0" smtClean="0"/>
              <a:t> a variant of co-operative caching?</a:t>
            </a:r>
          </a:p>
          <a:p>
            <a:pPr lvl="1"/>
            <a:r>
              <a:rPr lang="en-US" dirty="0" smtClean="0"/>
              <a:t>Cooperative caching is </a:t>
            </a:r>
            <a:r>
              <a:rPr lang="en-US" dirty="0" smtClean="0">
                <a:solidFill>
                  <a:srgbClr val="C00000"/>
                </a:solidFill>
              </a:rPr>
              <a:t>not effective</a:t>
            </a:r>
          </a:p>
          <a:p>
            <a:pPr lvl="1"/>
            <a:r>
              <a:rPr lang="en-US" dirty="0" smtClean="0"/>
              <a:t>Due to skewed popularity distribution of data</a:t>
            </a:r>
          </a:p>
          <a:p>
            <a:r>
              <a:rPr lang="en-US" dirty="0" err="1" smtClean="0"/>
              <a:t>hSNC</a:t>
            </a:r>
            <a:r>
              <a:rPr lang="en-US" dirty="0" smtClean="0"/>
              <a:t> is another matter altogether</a:t>
            </a:r>
          </a:p>
          <a:p>
            <a:pPr lvl="1"/>
            <a:r>
              <a:rPr lang="en-US" dirty="0" smtClean="0"/>
              <a:t>Data are only cached following </a:t>
            </a:r>
            <a:r>
              <a:rPr lang="en-US" dirty="0" smtClean="0">
                <a:solidFill>
                  <a:srgbClr val="FF0000"/>
                </a:solidFill>
              </a:rPr>
              <a:t>subscriptions</a:t>
            </a:r>
          </a:p>
          <a:p>
            <a:pPr lvl="2"/>
            <a:r>
              <a:rPr lang="en-US" dirty="0" smtClean="0"/>
              <a:t>Hence popularity does not make a difference</a:t>
            </a:r>
          </a:p>
          <a:p>
            <a:pPr lvl="1"/>
            <a:r>
              <a:rPr lang="en-US" dirty="0" smtClean="0"/>
              <a:t>Data are only cached for </a:t>
            </a:r>
            <a:r>
              <a:rPr lang="en-US" dirty="0" smtClean="0">
                <a:solidFill>
                  <a:srgbClr val="FF0000"/>
                </a:solidFill>
              </a:rPr>
              <a:t>short</a:t>
            </a:r>
            <a:r>
              <a:rPr lang="en-US" dirty="0" smtClean="0"/>
              <a:t> periods of time</a:t>
            </a:r>
          </a:p>
          <a:p>
            <a:pPr lvl="2"/>
            <a:r>
              <a:rPr lang="en-US" dirty="0" smtClean="0"/>
              <a:t>Hence replacement policies are trivial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Conclusion</a:t>
            </a:r>
            <a:endParaRPr lang="en-US" cap="small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en-US" dirty="0" smtClean="0"/>
              <a:t>SNC enhances mobility in ICN</a:t>
            </a:r>
          </a:p>
          <a:p>
            <a:pPr lvl="1"/>
            <a:r>
              <a:rPr lang="en-US" dirty="0" smtClean="0"/>
              <a:t>Mobiles with delay and reliability constraints</a:t>
            </a:r>
          </a:p>
          <a:p>
            <a:pPr lvl="1"/>
            <a:r>
              <a:rPr lang="en-US" dirty="0" smtClean="0"/>
              <a:t>Simple and lightweight solution</a:t>
            </a:r>
          </a:p>
          <a:p>
            <a:pPr lvl="1"/>
            <a:r>
              <a:rPr lang="en-US" dirty="0" smtClean="0"/>
              <a:t>No changes to existing architecture</a:t>
            </a:r>
          </a:p>
          <a:p>
            <a:r>
              <a:rPr lang="en-US" dirty="0" smtClean="0"/>
              <a:t>Two SNC variants proposed</a:t>
            </a:r>
          </a:p>
          <a:p>
            <a:pPr lvl="1"/>
            <a:r>
              <a:rPr lang="en-US" dirty="0" smtClean="0"/>
              <a:t>Flat: leads to decentralized solution</a:t>
            </a:r>
          </a:p>
          <a:p>
            <a:pPr lvl="2"/>
            <a:r>
              <a:rPr lang="en-US" dirty="0" smtClean="0"/>
              <a:t>Not necessarily optimal</a:t>
            </a:r>
          </a:p>
          <a:p>
            <a:pPr lvl="1"/>
            <a:r>
              <a:rPr lang="en-US" dirty="0" smtClean="0"/>
              <a:t>Hierarchical: mathematically more complex</a:t>
            </a:r>
          </a:p>
          <a:p>
            <a:pPr lvl="2"/>
            <a:r>
              <a:rPr lang="en-US" dirty="0" smtClean="0"/>
              <a:t>But the potential gains are higher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mobile ICN?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Pub/Sub ICN is inherently mobile-friendly</a:t>
            </a:r>
          </a:p>
          <a:p>
            <a:pPr lvl="1"/>
            <a:r>
              <a:rPr lang="en-US" dirty="0" smtClean="0"/>
              <a:t>Asynchronous, receiver-driven, split identifier-locator </a:t>
            </a:r>
          </a:p>
        </p:txBody>
      </p:sp>
      <p:sp>
        <p:nvSpPr>
          <p:cNvPr id="33" name="Cloud 32"/>
          <p:cNvSpPr/>
          <p:nvPr/>
        </p:nvSpPr>
        <p:spPr>
          <a:xfrm>
            <a:off x="1475656" y="2564904"/>
            <a:ext cx="5839544" cy="378904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defRPr/>
            </a:pPr>
            <a:endParaRPr lang="en-US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defRPr/>
            </a:pPr>
            <a:endParaRPr lang="en-US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defRPr/>
            </a:pPr>
            <a:endParaRPr lang="en-US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defRPr/>
            </a:pPr>
            <a:endParaRPr lang="en-US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defRPr/>
            </a:pPr>
            <a:endParaRPr lang="en-US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defRPr/>
            </a:pPr>
            <a:endParaRPr lang="en-US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defRPr/>
            </a:pPr>
            <a:endParaRPr lang="en-US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defRPr/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endParaRPr lang="en-US" sz="1600" b="1" i="1" dirty="0">
              <a:solidFill>
                <a:schemeClr val="tx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4" name="Cloud 33"/>
          <p:cNvSpPr/>
          <p:nvPr/>
        </p:nvSpPr>
        <p:spPr>
          <a:xfrm>
            <a:off x="2092435" y="3079630"/>
            <a:ext cx="1831493" cy="1368265"/>
          </a:xfrm>
          <a:prstGeom prst="cloud">
            <a:avLst/>
          </a:prstGeom>
          <a:ln w="44450" cmpd="tri">
            <a:solidFill>
              <a:schemeClr val="tx1"/>
            </a:solidFill>
            <a:prstDash val="sysDot"/>
          </a:ln>
          <a:scene3d>
            <a:camera prst="orthographicFront">
              <a:rot lat="0" lon="0" rev="0"/>
            </a:camera>
            <a:lightRig rig="threePt" dir="t"/>
          </a:scene3d>
          <a:sp3d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sz="1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defRPr/>
            </a:pPr>
            <a:endParaRPr lang="en-US" sz="1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defRPr/>
            </a:pPr>
            <a:endParaRPr lang="en-US" sz="1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defRPr/>
            </a:pPr>
            <a:r>
              <a:rPr lang="en-US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</a:t>
            </a:r>
            <a:endParaRPr lang="en-US" sz="12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defRPr/>
            </a:pPr>
            <a:r>
              <a:rPr lang="en-US" sz="1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Domain </a:t>
            </a:r>
            <a:r>
              <a:rPr lang="en-US" sz="1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</a:p>
        </p:txBody>
      </p:sp>
      <p:sp>
        <p:nvSpPr>
          <p:cNvPr id="35" name="Cloud 34"/>
          <p:cNvSpPr/>
          <p:nvPr/>
        </p:nvSpPr>
        <p:spPr>
          <a:xfrm>
            <a:off x="4811790" y="3761656"/>
            <a:ext cx="1632418" cy="1368265"/>
          </a:xfrm>
          <a:prstGeom prst="cloud">
            <a:avLst/>
          </a:prstGeom>
          <a:ln w="44450" cmpd="tri">
            <a:solidFill>
              <a:schemeClr val="tx1"/>
            </a:solidFill>
            <a:prstDash val="sysDot"/>
          </a:ln>
          <a:scene3d>
            <a:camera prst="orthographicFront">
              <a:rot lat="0" lon="0" rev="0"/>
            </a:camera>
            <a:lightRig rig="threePt" dir="t"/>
          </a:scene3d>
          <a:sp3d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  <a:p>
            <a:pPr>
              <a:defRPr/>
            </a:pPr>
            <a:endParaRPr lang="en-US" sz="1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endParaRPr lang="en-US" sz="1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endParaRPr lang="en-US" sz="1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n-US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n-US" sz="1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Domain </a:t>
            </a:r>
            <a:r>
              <a:rPr lang="en-US" sz="1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</a:p>
        </p:txBody>
      </p:sp>
      <p:grpSp>
        <p:nvGrpSpPr>
          <p:cNvPr id="36" name="Group 34"/>
          <p:cNvGrpSpPr>
            <a:grpSpLocks/>
          </p:cNvGrpSpPr>
          <p:nvPr/>
        </p:nvGrpSpPr>
        <p:grpSpPr bwMode="auto">
          <a:xfrm>
            <a:off x="2771800" y="5145752"/>
            <a:ext cx="726481" cy="560120"/>
            <a:chOff x="1828800" y="4753617"/>
            <a:chExt cx="1389752" cy="984272"/>
          </a:xfrm>
        </p:grpSpPr>
        <p:pic>
          <p:nvPicPr>
            <p:cNvPr id="37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60600" y="4753617"/>
              <a:ext cx="381000" cy="524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1828800" y="5278174"/>
              <a:ext cx="1389752" cy="459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i="1"/>
                <a:t>Publisher</a:t>
              </a:r>
              <a:endParaRPr lang="en-US" sz="1100" i="1"/>
            </a:p>
          </p:txBody>
        </p:sp>
      </p:grpSp>
      <p:grpSp>
        <p:nvGrpSpPr>
          <p:cNvPr id="39" name="Group 30"/>
          <p:cNvGrpSpPr>
            <a:grpSpLocks/>
          </p:cNvGrpSpPr>
          <p:nvPr/>
        </p:nvGrpSpPr>
        <p:grpSpPr bwMode="auto">
          <a:xfrm>
            <a:off x="2265115" y="3789039"/>
            <a:ext cx="637041" cy="1484783"/>
            <a:chOff x="1905000" y="2610997"/>
            <a:chExt cx="914400" cy="2149916"/>
          </a:xfrm>
        </p:grpSpPr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33659" y="4134791"/>
              <a:ext cx="228659" cy="253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1" name="Straight Arrow Connector 40"/>
            <p:cNvCxnSpPr/>
            <p:nvPr/>
          </p:nvCxnSpPr>
          <p:spPr bwMode="auto">
            <a:xfrm flipH="1" flipV="1">
              <a:off x="2247900" y="4389438"/>
              <a:ext cx="571500" cy="3714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2012133" y="2610997"/>
              <a:ext cx="519155" cy="4945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05000" y="3085068"/>
              <a:ext cx="228659" cy="253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4" name="Curved Connector 93"/>
            <p:cNvCxnSpPr/>
            <p:nvPr/>
          </p:nvCxnSpPr>
          <p:spPr bwMode="auto">
            <a:xfrm flipH="1" flipV="1">
              <a:off x="2019300" y="3338513"/>
              <a:ext cx="342900" cy="923925"/>
            </a:xfrm>
            <a:prstGeom prst="curvedConnector4">
              <a:avLst>
                <a:gd name="adj1" fmla="val -66667"/>
                <a:gd name="adj2" fmla="val 56881"/>
              </a:avLst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473624"/>
            <a:ext cx="119445" cy="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" name="Group 58"/>
          <p:cNvGrpSpPr>
            <a:grpSpLocks/>
          </p:cNvGrpSpPr>
          <p:nvPr/>
        </p:nvGrpSpPr>
        <p:grpSpPr bwMode="auto">
          <a:xfrm>
            <a:off x="4379683" y="4625752"/>
            <a:ext cx="885743" cy="1507542"/>
            <a:chOff x="6426199" y="3164277"/>
            <a:chExt cx="1694739" cy="2695068"/>
          </a:xfrm>
        </p:grpSpPr>
        <p:grpSp>
          <p:nvGrpSpPr>
            <p:cNvPr id="47" name="Group 35"/>
            <p:cNvGrpSpPr>
              <a:grpSpLocks/>
            </p:cNvGrpSpPr>
            <p:nvPr/>
          </p:nvGrpSpPr>
          <p:grpSpPr bwMode="auto">
            <a:xfrm>
              <a:off x="6730923" y="4921145"/>
              <a:ext cx="1390015" cy="938200"/>
              <a:chOff x="2539923" y="5031099"/>
              <a:chExt cx="1390015" cy="938200"/>
            </a:xfrm>
          </p:grpSpPr>
          <p:pic>
            <p:nvPicPr>
              <p:cNvPr id="53" name="Picture 1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844644" y="5031099"/>
                <a:ext cx="381000" cy="524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4" name="Rectangle 37"/>
              <p:cNvSpPr>
                <a:spLocks noChangeArrowheads="1"/>
              </p:cNvSpPr>
              <p:nvPr/>
            </p:nvSpPr>
            <p:spPr bwMode="auto">
              <a:xfrm>
                <a:off x="2539923" y="5501613"/>
                <a:ext cx="1390015" cy="4676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100" b="1" i="1"/>
                  <a:t>Publisher</a:t>
                </a:r>
                <a:endParaRPr lang="en-US" sz="1100" i="1"/>
              </a:p>
            </p:txBody>
          </p:sp>
        </p:grpSp>
        <p:pic>
          <p:nvPicPr>
            <p:cNvPr id="48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26199" y="4545106"/>
              <a:ext cx="3048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9" name="Straight Arrow Connector 48"/>
            <p:cNvCxnSpPr/>
            <p:nvPr/>
          </p:nvCxnSpPr>
          <p:spPr>
            <a:xfrm flipH="1" flipV="1">
              <a:off x="6730920" y="4671813"/>
              <a:ext cx="406295" cy="342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7543511" y="3164277"/>
              <a:ext cx="490649" cy="2844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239000" y="3321423"/>
              <a:ext cx="3048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Freeform 51"/>
            <p:cNvSpPr/>
            <p:nvPr/>
          </p:nvSpPr>
          <p:spPr>
            <a:xfrm>
              <a:off x="6730920" y="3603614"/>
              <a:ext cx="609442" cy="1034879"/>
            </a:xfrm>
            <a:custGeom>
              <a:avLst/>
              <a:gdLst>
                <a:gd name="connsiteX0" fmla="*/ 0 w 1620520"/>
                <a:gd name="connsiteY0" fmla="*/ 1539240 h 1615440"/>
                <a:gd name="connsiteX1" fmla="*/ 1402080 w 1620520"/>
                <a:gd name="connsiteY1" fmla="*/ 1463040 h 1615440"/>
                <a:gd name="connsiteX2" fmla="*/ 1310640 w 1620520"/>
                <a:gd name="connsiteY2" fmla="*/ 624840 h 1615440"/>
                <a:gd name="connsiteX3" fmla="*/ 1569720 w 1620520"/>
                <a:gd name="connsiteY3" fmla="*/ 0 h 161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0520" h="1615440">
                  <a:moveTo>
                    <a:pt x="0" y="1539240"/>
                  </a:moveTo>
                  <a:cubicBezTo>
                    <a:pt x="591820" y="1577340"/>
                    <a:pt x="1183640" y="1615440"/>
                    <a:pt x="1402080" y="1463040"/>
                  </a:cubicBezTo>
                  <a:cubicBezTo>
                    <a:pt x="1620520" y="1310640"/>
                    <a:pt x="1282700" y="868680"/>
                    <a:pt x="1310640" y="624840"/>
                  </a:cubicBezTo>
                  <a:cubicBezTo>
                    <a:pt x="1338580" y="381000"/>
                    <a:pt x="1531620" y="106680"/>
                    <a:pt x="1569720" y="0"/>
                  </a:cubicBezTo>
                </a:path>
              </a:pathLst>
            </a:cu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5148064" y="2825552"/>
            <a:ext cx="3672408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en-US" dirty="0" smtClean="0"/>
              <a:t>Mobile </a:t>
            </a:r>
            <a:r>
              <a:rPr lang="en-US" b="1" dirty="0" smtClean="0">
                <a:solidFill>
                  <a:srgbClr val="C00000"/>
                </a:solidFill>
              </a:rPr>
              <a:t>re-subscribes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handoff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Resolution takes place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new publisher sends data (anycast) </a:t>
            </a:r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093 C 0.05729 -0.00578 0.11527 -0.01134 0.16267 0.00741 C 0.21007 0.02709 0.26458 0.09722 0.28489 0.12176 " pathEditMode="relative" rAng="0" ptsTypes="aaA">
                                      <p:cBhvr>
                                        <p:cTn id="1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5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mobile ICN?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is inherently mobile-unfriendly</a:t>
            </a:r>
          </a:p>
          <a:p>
            <a:pPr lvl="1"/>
            <a:r>
              <a:rPr lang="en-US" dirty="0" smtClean="0"/>
              <a:t>Mobiles have location-bound IP addresses</a:t>
            </a:r>
          </a:p>
          <a:p>
            <a:pPr lvl="1"/>
            <a:r>
              <a:rPr lang="en-US" dirty="0" smtClean="0"/>
              <a:t>IP addresses cannot really move</a:t>
            </a:r>
          </a:p>
          <a:p>
            <a:pPr lvl="1"/>
            <a:r>
              <a:rPr lang="en-US" dirty="0" smtClean="0"/>
              <a:t>Mobile IP just hides this fact behind tunnels</a:t>
            </a:r>
          </a:p>
          <a:p>
            <a:r>
              <a:rPr lang="en-US" dirty="0" smtClean="0"/>
              <a:t>Naming data makes a </a:t>
            </a:r>
            <a:r>
              <a:rPr lang="en-US" dirty="0" smtClean="0">
                <a:solidFill>
                  <a:srgbClr val="FF0000"/>
                </a:solidFill>
              </a:rPr>
              <a:t>big</a:t>
            </a:r>
            <a:r>
              <a:rPr lang="en-US" dirty="0" smtClean="0"/>
              <a:t> difference</a:t>
            </a:r>
          </a:p>
          <a:p>
            <a:pPr lvl="1"/>
            <a:r>
              <a:rPr lang="en-US" dirty="0" smtClean="0"/>
              <a:t>In ICN you can re-subscribe after a handoff</a:t>
            </a:r>
          </a:p>
          <a:p>
            <a:pPr lvl="1"/>
            <a:r>
              <a:rPr lang="en-US" dirty="0" smtClean="0"/>
              <a:t>With TCP/UDP you need to resynchronize</a:t>
            </a:r>
            <a:endParaRPr lang="el-GR" dirty="0" smtClean="0"/>
          </a:p>
          <a:p>
            <a:pPr lvl="1"/>
            <a:r>
              <a:rPr lang="en-US" dirty="0" smtClean="0"/>
              <a:t>Applications must become mobility-aware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SNC?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Being mobile-friendly is not enough</a:t>
            </a:r>
          </a:p>
          <a:p>
            <a:pPr lvl="1"/>
            <a:r>
              <a:rPr lang="en-US" dirty="0" smtClean="0"/>
              <a:t>Re-subscribing takes time in practice</a:t>
            </a:r>
          </a:p>
          <a:p>
            <a:pPr lvl="1"/>
            <a:r>
              <a:rPr lang="en-US" dirty="0" smtClean="0"/>
              <a:t>Subscriptions need to be resolved again</a:t>
            </a:r>
          </a:p>
          <a:p>
            <a:r>
              <a:rPr lang="en-US" dirty="0" smtClean="0"/>
              <a:t>Mobiles with </a:t>
            </a:r>
            <a:r>
              <a:rPr lang="en-US" dirty="0" smtClean="0">
                <a:solidFill>
                  <a:schemeClr val="accent2"/>
                </a:solidFill>
              </a:rPr>
              <a:t>delay</a:t>
            </a:r>
            <a:r>
              <a:rPr lang="en-US" dirty="0" smtClean="0"/>
              <a:t> requirements need help</a:t>
            </a:r>
          </a:p>
          <a:p>
            <a:pPr lvl="1"/>
            <a:r>
              <a:rPr lang="en-US" dirty="0" smtClean="0"/>
              <a:t>Streaming media requires quick resumes</a:t>
            </a:r>
          </a:p>
          <a:p>
            <a:pPr lvl="1"/>
            <a:r>
              <a:rPr lang="en-US" dirty="0" smtClean="0"/>
              <a:t>Alerts need to be reliably delivered</a:t>
            </a:r>
          </a:p>
          <a:p>
            <a:r>
              <a:rPr lang="en-US" dirty="0" smtClean="0"/>
              <a:t>Scope of our work</a:t>
            </a:r>
          </a:p>
          <a:p>
            <a:pPr lvl="1"/>
            <a:r>
              <a:rPr lang="en-US" dirty="0" smtClean="0"/>
              <a:t>Any kind of mobile software and/or node</a:t>
            </a:r>
          </a:p>
          <a:p>
            <a:pPr lvl="1"/>
            <a:r>
              <a:rPr lang="en-US" dirty="0" smtClean="0"/>
              <a:t>Focus on subscribers, not publishers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SNC?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4258816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Subscription pre-caching</a:t>
            </a:r>
            <a:endParaRPr lang="el-GR" sz="28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/>
              <a:t>Uses mobility </a:t>
            </a:r>
            <a:r>
              <a:rPr lang="en-US" sz="2400" dirty="0" smtClean="0">
                <a:solidFill>
                  <a:srgbClr val="C00000"/>
                </a:solidFill>
              </a:rPr>
              <a:t>proxies</a:t>
            </a:r>
          </a:p>
          <a:p>
            <a:pPr lvl="1"/>
            <a:r>
              <a:rPr lang="en-US" sz="2400" dirty="0" smtClean="0"/>
              <a:t>Extra buffer space</a:t>
            </a:r>
          </a:p>
          <a:p>
            <a:pPr lvl="1"/>
            <a:r>
              <a:rPr lang="en-US" sz="2400" dirty="0" smtClean="0"/>
              <a:t>Reduced delay</a:t>
            </a:r>
          </a:p>
          <a:p>
            <a:pPr lvl="0">
              <a:buBlip>
                <a:blip r:embed="rId3"/>
              </a:buBlip>
            </a:pPr>
            <a:r>
              <a:rPr lang="en-US" sz="2800" dirty="0" smtClean="0"/>
              <a:t>Caching everywhere?</a:t>
            </a:r>
          </a:p>
          <a:p>
            <a:pPr lvl="1"/>
            <a:r>
              <a:rPr lang="en-US" sz="2400" dirty="0" smtClean="0"/>
              <a:t>Exhausts buffers</a:t>
            </a:r>
          </a:p>
          <a:p>
            <a:pPr lvl="1"/>
            <a:r>
              <a:rPr lang="en-US" sz="2400" dirty="0" smtClean="0"/>
              <a:t>Increases average delay</a:t>
            </a:r>
            <a:endParaRPr lang="en-US" sz="2400" baseline="30000" dirty="0" smtClean="0"/>
          </a:p>
          <a:p>
            <a:pPr lvl="1"/>
            <a:r>
              <a:rPr lang="en-US" sz="2400" dirty="0" smtClean="0"/>
              <a:t>Select some neighbors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56648" y="6304235"/>
            <a:ext cx="2133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 dirty="0"/>
          </a:p>
        </p:txBody>
      </p:sp>
      <p:sp>
        <p:nvSpPr>
          <p:cNvPr id="27" name="Oval 26"/>
          <p:cNvSpPr/>
          <p:nvPr/>
        </p:nvSpPr>
        <p:spPr bwMode="auto">
          <a:xfrm>
            <a:off x="6072063" y="4813201"/>
            <a:ext cx="487363" cy="5318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 i="1" dirty="0"/>
          </a:p>
        </p:txBody>
      </p:sp>
      <p:sp>
        <p:nvSpPr>
          <p:cNvPr id="28" name="TextBox 37"/>
          <p:cNvSpPr txBox="1">
            <a:spLocks noChangeArrowheads="1"/>
          </p:cNvSpPr>
          <p:nvPr/>
        </p:nvSpPr>
        <p:spPr bwMode="auto">
          <a:xfrm>
            <a:off x="4986213" y="5138639"/>
            <a:ext cx="26384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Proxy: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i="1">
                <a:latin typeface="Times New Roman" pitchFamily="18" charset="0"/>
                <a:cs typeface="Times New Roman" pitchFamily="18" charset="0"/>
              </a:rPr>
              <a:t>Cache with  mobility </a:t>
            </a:r>
            <a:br>
              <a:rPr lang="en-US" sz="1600" i="1">
                <a:latin typeface="Times New Roman" pitchFamily="18" charset="0"/>
                <a:cs typeface="Times New Roman" pitchFamily="18" charset="0"/>
              </a:rPr>
            </a:br>
            <a:r>
              <a:rPr lang="en-US" sz="1600" i="1">
                <a:latin typeface="Times New Roman" pitchFamily="18" charset="0"/>
                <a:cs typeface="Times New Roman" pitchFamily="18" charset="0"/>
              </a:rPr>
              <a:t>support mechanisms</a:t>
            </a:r>
          </a:p>
        </p:txBody>
      </p:sp>
      <p:grpSp>
        <p:nvGrpSpPr>
          <p:cNvPr id="29" name="Group 57"/>
          <p:cNvGrpSpPr>
            <a:grpSpLocks/>
          </p:cNvGrpSpPr>
          <p:nvPr/>
        </p:nvGrpSpPr>
        <p:grpSpPr bwMode="auto">
          <a:xfrm>
            <a:off x="4833813" y="2860576"/>
            <a:ext cx="4011613" cy="3616325"/>
            <a:chOff x="4800600" y="2362200"/>
            <a:chExt cx="4011613" cy="3616325"/>
          </a:xfrm>
        </p:grpSpPr>
        <p:grpSp>
          <p:nvGrpSpPr>
            <p:cNvPr id="30" name="Group 40"/>
            <p:cNvGrpSpPr>
              <a:grpSpLocks/>
            </p:cNvGrpSpPr>
            <p:nvPr/>
          </p:nvGrpSpPr>
          <p:grpSpPr bwMode="auto">
            <a:xfrm>
              <a:off x="4800600" y="2362200"/>
              <a:ext cx="4011613" cy="3616325"/>
              <a:chOff x="4876799" y="1639662"/>
              <a:chExt cx="4011947" cy="3616764"/>
            </a:xfrm>
          </p:grpSpPr>
          <p:sp>
            <p:nvSpPr>
              <p:cNvPr id="33" name="Oval 32"/>
              <p:cNvSpPr/>
              <p:nvPr/>
            </p:nvSpPr>
            <p:spPr bwMode="auto">
              <a:xfrm>
                <a:off x="5029212" y="1792081"/>
                <a:ext cx="503280" cy="503299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1750" cmpd="sng">
                <a:prstDash val="solid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7578949" y="4370493"/>
                <a:ext cx="503280" cy="503299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1750" cmpd="sng">
                <a:prstDash val="solid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6115152" y="3592524"/>
                <a:ext cx="487404" cy="531878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 b="1" i="1" dirty="0"/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7650393" y="2549410"/>
                <a:ext cx="503279" cy="50329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1750" cmpd="sng">
                <a:prstDash val="solid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6881979" y="1868290"/>
                <a:ext cx="503279" cy="503299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1750" cmpd="sng">
                <a:prstDash val="solid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>
                <a:off x="5029199" y="3917418"/>
                <a:ext cx="2638492" cy="892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latin typeface="Times New Roman" pitchFamily="18" charset="0"/>
                    <a:cs typeface="Times New Roman" pitchFamily="18" charset="0"/>
                  </a:rPr>
                  <a:t>Proxy:</a:t>
                </a:r>
                <a:r>
                  <a:rPr lang="en-US" sz="1600" b="1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1600" i="1">
                    <a:latin typeface="Times New Roman" pitchFamily="18" charset="0"/>
                    <a:cs typeface="Times New Roman" pitchFamily="18" charset="0"/>
                  </a:rPr>
                  <a:t>Cache with  mobility </a:t>
                </a:r>
                <a:br>
                  <a:rPr lang="en-US" sz="1600" i="1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1600" i="1">
                    <a:latin typeface="Times New Roman" pitchFamily="18" charset="0"/>
                    <a:cs typeface="Times New Roman" pitchFamily="18" charset="0"/>
                  </a:rPr>
                  <a:t>support mechanisms</a:t>
                </a: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4876799" y="1639662"/>
                <a:ext cx="4011947" cy="3616764"/>
              </a:xfrm>
              <a:custGeom>
                <a:avLst/>
                <a:gdLst>
                  <a:gd name="connsiteX0" fmla="*/ 100852 w 4399429"/>
                  <a:gd name="connsiteY0" fmla="*/ 401170 h 4222375"/>
                  <a:gd name="connsiteX1" fmla="*/ 1028699 w 4399429"/>
                  <a:gd name="connsiteY1" fmla="*/ 145676 h 4222375"/>
                  <a:gd name="connsiteX2" fmla="*/ 1835523 w 4399429"/>
                  <a:gd name="connsiteY2" fmla="*/ 1275228 h 4222375"/>
                  <a:gd name="connsiteX3" fmla="*/ 3502958 w 4399429"/>
                  <a:gd name="connsiteY3" fmla="*/ 2956111 h 4222375"/>
                  <a:gd name="connsiteX4" fmla="*/ 4350123 w 4399429"/>
                  <a:gd name="connsiteY4" fmla="*/ 3601570 h 4222375"/>
                  <a:gd name="connsiteX5" fmla="*/ 3798793 w 4399429"/>
                  <a:gd name="connsiteY5" fmla="*/ 4152899 h 4222375"/>
                  <a:gd name="connsiteX6" fmla="*/ 3139888 w 4399429"/>
                  <a:gd name="connsiteY6" fmla="*/ 4018428 h 4222375"/>
                  <a:gd name="connsiteX7" fmla="*/ 2709582 w 4399429"/>
                  <a:gd name="connsiteY7" fmla="*/ 3480546 h 4222375"/>
                  <a:gd name="connsiteX8" fmla="*/ 2225488 w 4399429"/>
                  <a:gd name="connsiteY8" fmla="*/ 2310652 h 4222375"/>
                  <a:gd name="connsiteX9" fmla="*/ 1472452 w 4399429"/>
                  <a:gd name="connsiteY9" fmla="*/ 1530723 h 4222375"/>
                  <a:gd name="connsiteX10" fmla="*/ 800099 w 4399429"/>
                  <a:gd name="connsiteY10" fmla="*/ 1665193 h 4222375"/>
                  <a:gd name="connsiteX11" fmla="*/ 194982 w 4399429"/>
                  <a:gd name="connsiteY11" fmla="*/ 1423146 h 4222375"/>
                  <a:gd name="connsiteX12" fmla="*/ 6723 w 4399429"/>
                  <a:gd name="connsiteY12" fmla="*/ 656664 h 4222375"/>
                  <a:gd name="connsiteX13" fmla="*/ 154641 w 4399429"/>
                  <a:gd name="connsiteY13" fmla="*/ 387723 h 4222375"/>
                  <a:gd name="connsiteX0" fmla="*/ 100852 w 4399429"/>
                  <a:gd name="connsiteY0" fmla="*/ 295920 h 4117125"/>
                  <a:gd name="connsiteX1" fmla="*/ 1028699 w 4399429"/>
                  <a:gd name="connsiteY1" fmla="*/ 40426 h 4117125"/>
                  <a:gd name="connsiteX2" fmla="*/ 3315768 w 4399429"/>
                  <a:gd name="connsiteY2" fmla="*/ 468406 h 4117125"/>
                  <a:gd name="connsiteX3" fmla="*/ 3502958 w 4399429"/>
                  <a:gd name="connsiteY3" fmla="*/ 2850861 h 4117125"/>
                  <a:gd name="connsiteX4" fmla="*/ 4350123 w 4399429"/>
                  <a:gd name="connsiteY4" fmla="*/ 3496320 h 4117125"/>
                  <a:gd name="connsiteX5" fmla="*/ 3798793 w 4399429"/>
                  <a:gd name="connsiteY5" fmla="*/ 4047649 h 4117125"/>
                  <a:gd name="connsiteX6" fmla="*/ 3139888 w 4399429"/>
                  <a:gd name="connsiteY6" fmla="*/ 3913178 h 4117125"/>
                  <a:gd name="connsiteX7" fmla="*/ 2709582 w 4399429"/>
                  <a:gd name="connsiteY7" fmla="*/ 3375296 h 4117125"/>
                  <a:gd name="connsiteX8" fmla="*/ 2225488 w 4399429"/>
                  <a:gd name="connsiteY8" fmla="*/ 2205402 h 4117125"/>
                  <a:gd name="connsiteX9" fmla="*/ 1472452 w 4399429"/>
                  <a:gd name="connsiteY9" fmla="*/ 1425473 h 4117125"/>
                  <a:gd name="connsiteX10" fmla="*/ 800099 w 4399429"/>
                  <a:gd name="connsiteY10" fmla="*/ 1559943 h 4117125"/>
                  <a:gd name="connsiteX11" fmla="*/ 194982 w 4399429"/>
                  <a:gd name="connsiteY11" fmla="*/ 1317896 h 4117125"/>
                  <a:gd name="connsiteX12" fmla="*/ 6723 w 4399429"/>
                  <a:gd name="connsiteY12" fmla="*/ 551414 h 4117125"/>
                  <a:gd name="connsiteX13" fmla="*/ 154641 w 4399429"/>
                  <a:gd name="connsiteY13" fmla="*/ 282473 h 4117125"/>
                  <a:gd name="connsiteX0" fmla="*/ 100852 w 4530259"/>
                  <a:gd name="connsiteY0" fmla="*/ 284241 h 4105446"/>
                  <a:gd name="connsiteX1" fmla="*/ 1028699 w 4530259"/>
                  <a:gd name="connsiteY1" fmla="*/ 28747 h 4105446"/>
                  <a:gd name="connsiteX2" fmla="*/ 3315768 w 4530259"/>
                  <a:gd name="connsiteY2" fmla="*/ 456727 h 4105446"/>
                  <a:gd name="connsiteX3" fmla="*/ 4357867 w 4530259"/>
                  <a:gd name="connsiteY3" fmla="*/ 1507689 h 4105446"/>
                  <a:gd name="connsiteX4" fmla="*/ 4350123 w 4530259"/>
                  <a:gd name="connsiteY4" fmla="*/ 3484641 h 4105446"/>
                  <a:gd name="connsiteX5" fmla="*/ 3798793 w 4530259"/>
                  <a:gd name="connsiteY5" fmla="*/ 4035970 h 4105446"/>
                  <a:gd name="connsiteX6" fmla="*/ 3139888 w 4530259"/>
                  <a:gd name="connsiteY6" fmla="*/ 3901499 h 4105446"/>
                  <a:gd name="connsiteX7" fmla="*/ 2709582 w 4530259"/>
                  <a:gd name="connsiteY7" fmla="*/ 3363617 h 4105446"/>
                  <a:gd name="connsiteX8" fmla="*/ 2225488 w 4530259"/>
                  <a:gd name="connsiteY8" fmla="*/ 2193723 h 4105446"/>
                  <a:gd name="connsiteX9" fmla="*/ 1472452 w 4530259"/>
                  <a:gd name="connsiteY9" fmla="*/ 1413794 h 4105446"/>
                  <a:gd name="connsiteX10" fmla="*/ 800099 w 4530259"/>
                  <a:gd name="connsiteY10" fmla="*/ 1548264 h 4105446"/>
                  <a:gd name="connsiteX11" fmla="*/ 194982 w 4530259"/>
                  <a:gd name="connsiteY11" fmla="*/ 1306217 h 4105446"/>
                  <a:gd name="connsiteX12" fmla="*/ 6723 w 4530259"/>
                  <a:gd name="connsiteY12" fmla="*/ 539735 h 4105446"/>
                  <a:gd name="connsiteX13" fmla="*/ 154641 w 4530259"/>
                  <a:gd name="connsiteY13" fmla="*/ 270794 h 4105446"/>
                  <a:gd name="connsiteX0" fmla="*/ 100852 w 4530259"/>
                  <a:gd name="connsiteY0" fmla="*/ 284242 h 4105447"/>
                  <a:gd name="connsiteX1" fmla="*/ 1028699 w 4530259"/>
                  <a:gd name="connsiteY1" fmla="*/ 28748 h 4105447"/>
                  <a:gd name="connsiteX2" fmla="*/ 3315768 w 4530259"/>
                  <a:gd name="connsiteY2" fmla="*/ 456728 h 4105447"/>
                  <a:gd name="connsiteX3" fmla="*/ 4357867 w 4530259"/>
                  <a:gd name="connsiteY3" fmla="*/ 1507690 h 4105447"/>
                  <a:gd name="connsiteX4" fmla="*/ 4350123 w 4530259"/>
                  <a:gd name="connsiteY4" fmla="*/ 3484642 h 4105447"/>
                  <a:gd name="connsiteX5" fmla="*/ 3798793 w 4530259"/>
                  <a:gd name="connsiteY5" fmla="*/ 4035971 h 4105447"/>
                  <a:gd name="connsiteX6" fmla="*/ 3139888 w 4530259"/>
                  <a:gd name="connsiteY6" fmla="*/ 3901500 h 4105447"/>
                  <a:gd name="connsiteX7" fmla="*/ 2709582 w 4530259"/>
                  <a:gd name="connsiteY7" fmla="*/ 3363618 h 4105447"/>
                  <a:gd name="connsiteX8" fmla="*/ 1326307 w 4530259"/>
                  <a:gd name="connsiteY8" fmla="*/ 2996554 h 4105447"/>
                  <a:gd name="connsiteX9" fmla="*/ 1472452 w 4530259"/>
                  <a:gd name="connsiteY9" fmla="*/ 1413795 h 4105447"/>
                  <a:gd name="connsiteX10" fmla="*/ 800099 w 4530259"/>
                  <a:gd name="connsiteY10" fmla="*/ 1548265 h 4105447"/>
                  <a:gd name="connsiteX11" fmla="*/ 194982 w 4530259"/>
                  <a:gd name="connsiteY11" fmla="*/ 1306218 h 4105447"/>
                  <a:gd name="connsiteX12" fmla="*/ 6723 w 4530259"/>
                  <a:gd name="connsiteY12" fmla="*/ 539736 h 4105447"/>
                  <a:gd name="connsiteX13" fmla="*/ 154641 w 4530259"/>
                  <a:gd name="connsiteY13" fmla="*/ 270795 h 4105447"/>
                  <a:gd name="connsiteX0" fmla="*/ 100852 w 4530259"/>
                  <a:gd name="connsiteY0" fmla="*/ 284242 h 4105447"/>
                  <a:gd name="connsiteX1" fmla="*/ 1028699 w 4530259"/>
                  <a:gd name="connsiteY1" fmla="*/ 28748 h 4105447"/>
                  <a:gd name="connsiteX2" fmla="*/ 3315768 w 4530259"/>
                  <a:gd name="connsiteY2" fmla="*/ 456728 h 4105447"/>
                  <a:gd name="connsiteX3" fmla="*/ 4357867 w 4530259"/>
                  <a:gd name="connsiteY3" fmla="*/ 1507690 h 4105447"/>
                  <a:gd name="connsiteX4" fmla="*/ 4350123 w 4530259"/>
                  <a:gd name="connsiteY4" fmla="*/ 3484642 h 4105447"/>
                  <a:gd name="connsiteX5" fmla="*/ 3798793 w 4530259"/>
                  <a:gd name="connsiteY5" fmla="*/ 4035971 h 4105447"/>
                  <a:gd name="connsiteX6" fmla="*/ 3139888 w 4530259"/>
                  <a:gd name="connsiteY6" fmla="*/ 3901500 h 4105447"/>
                  <a:gd name="connsiteX7" fmla="*/ 2709582 w 4530259"/>
                  <a:gd name="connsiteY7" fmla="*/ 3363618 h 4105447"/>
                  <a:gd name="connsiteX8" fmla="*/ 1326307 w 4530259"/>
                  <a:gd name="connsiteY8" fmla="*/ 2996554 h 4105447"/>
                  <a:gd name="connsiteX9" fmla="*/ 947362 w 4530259"/>
                  <a:gd name="connsiteY9" fmla="*/ 1945592 h 4105447"/>
                  <a:gd name="connsiteX10" fmla="*/ 800099 w 4530259"/>
                  <a:gd name="connsiteY10" fmla="*/ 1548265 h 4105447"/>
                  <a:gd name="connsiteX11" fmla="*/ 194982 w 4530259"/>
                  <a:gd name="connsiteY11" fmla="*/ 1306218 h 4105447"/>
                  <a:gd name="connsiteX12" fmla="*/ 6723 w 4530259"/>
                  <a:gd name="connsiteY12" fmla="*/ 539736 h 4105447"/>
                  <a:gd name="connsiteX13" fmla="*/ 154641 w 4530259"/>
                  <a:gd name="connsiteY13" fmla="*/ 270795 h 4105447"/>
                  <a:gd name="connsiteX0" fmla="*/ 100852 w 4530259"/>
                  <a:gd name="connsiteY0" fmla="*/ 255940 h 4077145"/>
                  <a:gd name="connsiteX1" fmla="*/ 1028699 w 4530259"/>
                  <a:gd name="connsiteY1" fmla="*/ 446 h 4077145"/>
                  <a:gd name="connsiteX2" fmla="*/ 3315768 w 4530259"/>
                  <a:gd name="connsiteY2" fmla="*/ 253266 h 4077145"/>
                  <a:gd name="connsiteX3" fmla="*/ 4357867 w 4530259"/>
                  <a:gd name="connsiteY3" fmla="*/ 1479388 h 4077145"/>
                  <a:gd name="connsiteX4" fmla="*/ 4350123 w 4530259"/>
                  <a:gd name="connsiteY4" fmla="*/ 3456340 h 4077145"/>
                  <a:gd name="connsiteX5" fmla="*/ 3798793 w 4530259"/>
                  <a:gd name="connsiteY5" fmla="*/ 4007669 h 4077145"/>
                  <a:gd name="connsiteX6" fmla="*/ 3139888 w 4530259"/>
                  <a:gd name="connsiteY6" fmla="*/ 3873198 h 4077145"/>
                  <a:gd name="connsiteX7" fmla="*/ 2709582 w 4530259"/>
                  <a:gd name="connsiteY7" fmla="*/ 3335316 h 4077145"/>
                  <a:gd name="connsiteX8" fmla="*/ 1326307 w 4530259"/>
                  <a:gd name="connsiteY8" fmla="*/ 2968252 h 4077145"/>
                  <a:gd name="connsiteX9" fmla="*/ 947362 w 4530259"/>
                  <a:gd name="connsiteY9" fmla="*/ 1917290 h 4077145"/>
                  <a:gd name="connsiteX10" fmla="*/ 800099 w 4530259"/>
                  <a:gd name="connsiteY10" fmla="*/ 1519963 h 4077145"/>
                  <a:gd name="connsiteX11" fmla="*/ 194982 w 4530259"/>
                  <a:gd name="connsiteY11" fmla="*/ 1277916 h 4077145"/>
                  <a:gd name="connsiteX12" fmla="*/ 6723 w 4530259"/>
                  <a:gd name="connsiteY12" fmla="*/ 511434 h 4077145"/>
                  <a:gd name="connsiteX13" fmla="*/ 154641 w 4530259"/>
                  <a:gd name="connsiteY13" fmla="*/ 242493 h 4077145"/>
                  <a:gd name="connsiteX0" fmla="*/ 100852 w 4530259"/>
                  <a:gd name="connsiteY0" fmla="*/ 255940 h 4077145"/>
                  <a:gd name="connsiteX1" fmla="*/ 1028699 w 4530259"/>
                  <a:gd name="connsiteY1" fmla="*/ 446 h 4077145"/>
                  <a:gd name="connsiteX2" fmla="*/ 3315768 w 4530259"/>
                  <a:gd name="connsiteY2" fmla="*/ 253266 h 4077145"/>
                  <a:gd name="connsiteX3" fmla="*/ 4357867 w 4530259"/>
                  <a:gd name="connsiteY3" fmla="*/ 1479388 h 4077145"/>
                  <a:gd name="connsiteX4" fmla="*/ 4350123 w 4530259"/>
                  <a:gd name="connsiteY4" fmla="*/ 3456340 h 4077145"/>
                  <a:gd name="connsiteX5" fmla="*/ 3798793 w 4530259"/>
                  <a:gd name="connsiteY5" fmla="*/ 4007669 h 4077145"/>
                  <a:gd name="connsiteX6" fmla="*/ 3139888 w 4530259"/>
                  <a:gd name="connsiteY6" fmla="*/ 3873198 h 4077145"/>
                  <a:gd name="connsiteX7" fmla="*/ 2709582 w 4530259"/>
                  <a:gd name="connsiteY7" fmla="*/ 3335316 h 4077145"/>
                  <a:gd name="connsiteX8" fmla="*/ 2084197 w 4530259"/>
                  <a:gd name="connsiteY8" fmla="*/ 2267611 h 4077145"/>
                  <a:gd name="connsiteX9" fmla="*/ 947362 w 4530259"/>
                  <a:gd name="connsiteY9" fmla="*/ 1917290 h 4077145"/>
                  <a:gd name="connsiteX10" fmla="*/ 800099 w 4530259"/>
                  <a:gd name="connsiteY10" fmla="*/ 1519963 h 4077145"/>
                  <a:gd name="connsiteX11" fmla="*/ 194982 w 4530259"/>
                  <a:gd name="connsiteY11" fmla="*/ 1277916 h 4077145"/>
                  <a:gd name="connsiteX12" fmla="*/ 6723 w 4530259"/>
                  <a:gd name="connsiteY12" fmla="*/ 511434 h 4077145"/>
                  <a:gd name="connsiteX13" fmla="*/ 154641 w 4530259"/>
                  <a:gd name="connsiteY13" fmla="*/ 242493 h 4077145"/>
                  <a:gd name="connsiteX0" fmla="*/ 100852 w 4530259"/>
                  <a:gd name="connsiteY0" fmla="*/ 255940 h 4077145"/>
                  <a:gd name="connsiteX1" fmla="*/ 1028699 w 4530259"/>
                  <a:gd name="connsiteY1" fmla="*/ 446 h 4077145"/>
                  <a:gd name="connsiteX2" fmla="*/ 3315768 w 4530259"/>
                  <a:gd name="connsiteY2" fmla="*/ 253266 h 4077145"/>
                  <a:gd name="connsiteX3" fmla="*/ 4357867 w 4530259"/>
                  <a:gd name="connsiteY3" fmla="*/ 1479388 h 4077145"/>
                  <a:gd name="connsiteX4" fmla="*/ 4350123 w 4530259"/>
                  <a:gd name="connsiteY4" fmla="*/ 3456340 h 4077145"/>
                  <a:gd name="connsiteX5" fmla="*/ 3798793 w 4530259"/>
                  <a:gd name="connsiteY5" fmla="*/ 4007669 h 4077145"/>
                  <a:gd name="connsiteX6" fmla="*/ 3139888 w 4530259"/>
                  <a:gd name="connsiteY6" fmla="*/ 3873198 h 4077145"/>
                  <a:gd name="connsiteX7" fmla="*/ 2709582 w 4530259"/>
                  <a:gd name="connsiteY7" fmla="*/ 3335316 h 4077145"/>
                  <a:gd name="connsiteX8" fmla="*/ 2273669 w 4530259"/>
                  <a:gd name="connsiteY8" fmla="*/ 2092450 h 4077145"/>
                  <a:gd name="connsiteX9" fmla="*/ 947362 w 4530259"/>
                  <a:gd name="connsiteY9" fmla="*/ 1917290 h 4077145"/>
                  <a:gd name="connsiteX10" fmla="*/ 800099 w 4530259"/>
                  <a:gd name="connsiteY10" fmla="*/ 1519963 h 4077145"/>
                  <a:gd name="connsiteX11" fmla="*/ 194982 w 4530259"/>
                  <a:gd name="connsiteY11" fmla="*/ 1277916 h 4077145"/>
                  <a:gd name="connsiteX12" fmla="*/ 6723 w 4530259"/>
                  <a:gd name="connsiteY12" fmla="*/ 511434 h 4077145"/>
                  <a:gd name="connsiteX13" fmla="*/ 154641 w 4530259"/>
                  <a:gd name="connsiteY13" fmla="*/ 242493 h 4077145"/>
                  <a:gd name="connsiteX0" fmla="*/ 100852 w 4530259"/>
                  <a:gd name="connsiteY0" fmla="*/ 255940 h 4077145"/>
                  <a:gd name="connsiteX1" fmla="*/ 1028699 w 4530259"/>
                  <a:gd name="connsiteY1" fmla="*/ 446 h 4077145"/>
                  <a:gd name="connsiteX2" fmla="*/ 3315768 w 4530259"/>
                  <a:gd name="connsiteY2" fmla="*/ 253266 h 4077145"/>
                  <a:gd name="connsiteX3" fmla="*/ 4357867 w 4530259"/>
                  <a:gd name="connsiteY3" fmla="*/ 1479388 h 4077145"/>
                  <a:gd name="connsiteX4" fmla="*/ 4350123 w 4530259"/>
                  <a:gd name="connsiteY4" fmla="*/ 3456340 h 4077145"/>
                  <a:gd name="connsiteX5" fmla="*/ 3798793 w 4530259"/>
                  <a:gd name="connsiteY5" fmla="*/ 4007669 h 4077145"/>
                  <a:gd name="connsiteX6" fmla="*/ 3139888 w 4530259"/>
                  <a:gd name="connsiteY6" fmla="*/ 3873198 h 4077145"/>
                  <a:gd name="connsiteX7" fmla="*/ 2709582 w 4530259"/>
                  <a:gd name="connsiteY7" fmla="*/ 3335316 h 4077145"/>
                  <a:gd name="connsiteX8" fmla="*/ 2273669 w 4530259"/>
                  <a:gd name="connsiteY8" fmla="*/ 2092450 h 4077145"/>
                  <a:gd name="connsiteX9" fmla="*/ 1231571 w 4530259"/>
                  <a:gd name="connsiteY9" fmla="*/ 1742130 h 4077145"/>
                  <a:gd name="connsiteX10" fmla="*/ 800099 w 4530259"/>
                  <a:gd name="connsiteY10" fmla="*/ 1519963 h 4077145"/>
                  <a:gd name="connsiteX11" fmla="*/ 194982 w 4530259"/>
                  <a:gd name="connsiteY11" fmla="*/ 1277916 h 4077145"/>
                  <a:gd name="connsiteX12" fmla="*/ 6723 w 4530259"/>
                  <a:gd name="connsiteY12" fmla="*/ 511434 h 4077145"/>
                  <a:gd name="connsiteX13" fmla="*/ 154641 w 4530259"/>
                  <a:gd name="connsiteY13" fmla="*/ 242493 h 4077145"/>
                  <a:gd name="connsiteX0" fmla="*/ 100852 w 5114198"/>
                  <a:gd name="connsiteY0" fmla="*/ 255940 h 4158493"/>
                  <a:gd name="connsiteX1" fmla="*/ 1028699 w 5114198"/>
                  <a:gd name="connsiteY1" fmla="*/ 446 h 4158493"/>
                  <a:gd name="connsiteX2" fmla="*/ 3315768 w 5114198"/>
                  <a:gd name="connsiteY2" fmla="*/ 253266 h 4158493"/>
                  <a:gd name="connsiteX3" fmla="*/ 4357867 w 5114198"/>
                  <a:gd name="connsiteY3" fmla="*/ 1479388 h 4158493"/>
                  <a:gd name="connsiteX4" fmla="*/ 5021020 w 5114198"/>
                  <a:gd name="connsiteY4" fmla="*/ 2968252 h 4158493"/>
                  <a:gd name="connsiteX5" fmla="*/ 3798793 w 5114198"/>
                  <a:gd name="connsiteY5" fmla="*/ 4007669 h 4158493"/>
                  <a:gd name="connsiteX6" fmla="*/ 3139888 w 5114198"/>
                  <a:gd name="connsiteY6" fmla="*/ 3873198 h 4158493"/>
                  <a:gd name="connsiteX7" fmla="*/ 2709582 w 5114198"/>
                  <a:gd name="connsiteY7" fmla="*/ 3335316 h 4158493"/>
                  <a:gd name="connsiteX8" fmla="*/ 2273669 w 5114198"/>
                  <a:gd name="connsiteY8" fmla="*/ 2092450 h 4158493"/>
                  <a:gd name="connsiteX9" fmla="*/ 1231571 w 5114198"/>
                  <a:gd name="connsiteY9" fmla="*/ 1742130 h 4158493"/>
                  <a:gd name="connsiteX10" fmla="*/ 800099 w 5114198"/>
                  <a:gd name="connsiteY10" fmla="*/ 1519963 h 4158493"/>
                  <a:gd name="connsiteX11" fmla="*/ 194982 w 5114198"/>
                  <a:gd name="connsiteY11" fmla="*/ 1277916 h 4158493"/>
                  <a:gd name="connsiteX12" fmla="*/ 6723 w 5114198"/>
                  <a:gd name="connsiteY12" fmla="*/ 511434 h 4158493"/>
                  <a:gd name="connsiteX13" fmla="*/ 154641 w 5114198"/>
                  <a:gd name="connsiteY13" fmla="*/ 242493 h 4158493"/>
                  <a:gd name="connsiteX0" fmla="*/ 100852 w 5129989"/>
                  <a:gd name="connsiteY0" fmla="*/ 255940 h 4158493"/>
                  <a:gd name="connsiteX1" fmla="*/ 1028699 w 5129989"/>
                  <a:gd name="connsiteY1" fmla="*/ 446 h 4158493"/>
                  <a:gd name="connsiteX2" fmla="*/ 3315768 w 5129989"/>
                  <a:gd name="connsiteY2" fmla="*/ 253266 h 4158493"/>
                  <a:gd name="connsiteX3" fmla="*/ 4452602 w 5129989"/>
                  <a:gd name="connsiteY3" fmla="*/ 1041488 h 4158493"/>
                  <a:gd name="connsiteX4" fmla="*/ 5021020 w 5129989"/>
                  <a:gd name="connsiteY4" fmla="*/ 2968252 h 4158493"/>
                  <a:gd name="connsiteX5" fmla="*/ 3798793 w 5129989"/>
                  <a:gd name="connsiteY5" fmla="*/ 4007669 h 4158493"/>
                  <a:gd name="connsiteX6" fmla="*/ 3139888 w 5129989"/>
                  <a:gd name="connsiteY6" fmla="*/ 3873198 h 4158493"/>
                  <a:gd name="connsiteX7" fmla="*/ 2709582 w 5129989"/>
                  <a:gd name="connsiteY7" fmla="*/ 3335316 h 4158493"/>
                  <a:gd name="connsiteX8" fmla="*/ 2273669 w 5129989"/>
                  <a:gd name="connsiteY8" fmla="*/ 2092450 h 4158493"/>
                  <a:gd name="connsiteX9" fmla="*/ 1231571 w 5129989"/>
                  <a:gd name="connsiteY9" fmla="*/ 1742130 h 4158493"/>
                  <a:gd name="connsiteX10" fmla="*/ 800099 w 5129989"/>
                  <a:gd name="connsiteY10" fmla="*/ 1519963 h 4158493"/>
                  <a:gd name="connsiteX11" fmla="*/ 194982 w 5129989"/>
                  <a:gd name="connsiteY11" fmla="*/ 1277916 h 4158493"/>
                  <a:gd name="connsiteX12" fmla="*/ 6723 w 5129989"/>
                  <a:gd name="connsiteY12" fmla="*/ 511434 h 4158493"/>
                  <a:gd name="connsiteX13" fmla="*/ 154641 w 5129989"/>
                  <a:gd name="connsiteY13" fmla="*/ 242493 h 4158493"/>
                  <a:gd name="connsiteX0" fmla="*/ 100852 w 4845779"/>
                  <a:gd name="connsiteY0" fmla="*/ 255940 h 4156914"/>
                  <a:gd name="connsiteX1" fmla="*/ 1028699 w 4845779"/>
                  <a:gd name="connsiteY1" fmla="*/ 446 h 4156914"/>
                  <a:gd name="connsiteX2" fmla="*/ 3315768 w 4845779"/>
                  <a:gd name="connsiteY2" fmla="*/ 253266 h 4156914"/>
                  <a:gd name="connsiteX3" fmla="*/ 4452602 w 4845779"/>
                  <a:gd name="connsiteY3" fmla="*/ 1041488 h 4156914"/>
                  <a:gd name="connsiteX4" fmla="*/ 4736811 w 4845779"/>
                  <a:gd name="connsiteY4" fmla="*/ 2977726 h 4156914"/>
                  <a:gd name="connsiteX5" fmla="*/ 3798793 w 4845779"/>
                  <a:gd name="connsiteY5" fmla="*/ 4007669 h 4156914"/>
                  <a:gd name="connsiteX6" fmla="*/ 3139888 w 4845779"/>
                  <a:gd name="connsiteY6" fmla="*/ 3873198 h 4156914"/>
                  <a:gd name="connsiteX7" fmla="*/ 2709582 w 4845779"/>
                  <a:gd name="connsiteY7" fmla="*/ 3335316 h 4156914"/>
                  <a:gd name="connsiteX8" fmla="*/ 2273669 w 4845779"/>
                  <a:gd name="connsiteY8" fmla="*/ 2092450 h 4156914"/>
                  <a:gd name="connsiteX9" fmla="*/ 1231571 w 4845779"/>
                  <a:gd name="connsiteY9" fmla="*/ 1742130 h 4156914"/>
                  <a:gd name="connsiteX10" fmla="*/ 800099 w 4845779"/>
                  <a:gd name="connsiteY10" fmla="*/ 1519963 h 4156914"/>
                  <a:gd name="connsiteX11" fmla="*/ 194982 w 4845779"/>
                  <a:gd name="connsiteY11" fmla="*/ 1277916 h 4156914"/>
                  <a:gd name="connsiteX12" fmla="*/ 6723 w 4845779"/>
                  <a:gd name="connsiteY12" fmla="*/ 511434 h 4156914"/>
                  <a:gd name="connsiteX13" fmla="*/ 154641 w 4845779"/>
                  <a:gd name="connsiteY13" fmla="*/ 242493 h 4156914"/>
                  <a:gd name="connsiteX0" fmla="*/ 100852 w 4987883"/>
                  <a:gd name="connsiteY0" fmla="*/ 255940 h 4156914"/>
                  <a:gd name="connsiteX1" fmla="*/ 1028699 w 4987883"/>
                  <a:gd name="connsiteY1" fmla="*/ 446 h 4156914"/>
                  <a:gd name="connsiteX2" fmla="*/ 3315768 w 4987883"/>
                  <a:gd name="connsiteY2" fmla="*/ 253266 h 4156914"/>
                  <a:gd name="connsiteX3" fmla="*/ 4452602 w 4987883"/>
                  <a:gd name="connsiteY3" fmla="*/ 1041488 h 4156914"/>
                  <a:gd name="connsiteX4" fmla="*/ 4736811 w 4987883"/>
                  <a:gd name="connsiteY4" fmla="*/ 2977726 h 4156914"/>
                  <a:gd name="connsiteX5" fmla="*/ 3798793 w 4987883"/>
                  <a:gd name="connsiteY5" fmla="*/ 4007669 h 4156914"/>
                  <a:gd name="connsiteX6" fmla="*/ 3139888 w 4987883"/>
                  <a:gd name="connsiteY6" fmla="*/ 3873198 h 4156914"/>
                  <a:gd name="connsiteX7" fmla="*/ 2709582 w 4987883"/>
                  <a:gd name="connsiteY7" fmla="*/ 3335316 h 4156914"/>
                  <a:gd name="connsiteX8" fmla="*/ 2273669 w 4987883"/>
                  <a:gd name="connsiteY8" fmla="*/ 2092450 h 4156914"/>
                  <a:gd name="connsiteX9" fmla="*/ 1231571 w 4987883"/>
                  <a:gd name="connsiteY9" fmla="*/ 1742130 h 4156914"/>
                  <a:gd name="connsiteX10" fmla="*/ 800099 w 4987883"/>
                  <a:gd name="connsiteY10" fmla="*/ 1519963 h 4156914"/>
                  <a:gd name="connsiteX11" fmla="*/ 194982 w 4987883"/>
                  <a:gd name="connsiteY11" fmla="*/ 1277916 h 4156914"/>
                  <a:gd name="connsiteX12" fmla="*/ 6723 w 4987883"/>
                  <a:gd name="connsiteY12" fmla="*/ 511434 h 4156914"/>
                  <a:gd name="connsiteX13" fmla="*/ 154641 w 4987883"/>
                  <a:gd name="connsiteY13" fmla="*/ 242493 h 4156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987883" h="4156914">
                    <a:moveTo>
                      <a:pt x="100852" y="255940"/>
                    </a:moveTo>
                    <a:cubicBezTo>
                      <a:pt x="420219" y="55355"/>
                      <a:pt x="492880" y="892"/>
                      <a:pt x="1028699" y="446"/>
                    </a:cubicBezTo>
                    <a:cubicBezTo>
                      <a:pt x="1564518" y="0"/>
                      <a:pt x="2745118" y="79759"/>
                      <a:pt x="3315768" y="253266"/>
                    </a:cubicBezTo>
                    <a:cubicBezTo>
                      <a:pt x="3886418" y="426773"/>
                      <a:pt x="4215762" y="587411"/>
                      <a:pt x="4452602" y="1041488"/>
                    </a:cubicBezTo>
                    <a:cubicBezTo>
                      <a:pt x="4689442" y="1495565"/>
                      <a:pt x="4987883" y="2330097"/>
                      <a:pt x="4736811" y="2977726"/>
                    </a:cubicBezTo>
                    <a:cubicBezTo>
                      <a:pt x="4627843" y="3472090"/>
                      <a:pt x="4064947" y="3858424"/>
                      <a:pt x="3798793" y="4007669"/>
                    </a:cubicBezTo>
                    <a:cubicBezTo>
                      <a:pt x="3532639" y="4156914"/>
                      <a:pt x="3321423" y="3985257"/>
                      <a:pt x="3139888" y="3873198"/>
                    </a:cubicBezTo>
                    <a:cubicBezTo>
                      <a:pt x="2958353" y="3761139"/>
                      <a:pt x="2853952" y="3632107"/>
                      <a:pt x="2709582" y="3335316"/>
                    </a:cubicBezTo>
                    <a:cubicBezTo>
                      <a:pt x="2565212" y="3038525"/>
                      <a:pt x="2520004" y="2357981"/>
                      <a:pt x="2273669" y="2092450"/>
                    </a:cubicBezTo>
                    <a:cubicBezTo>
                      <a:pt x="2027334" y="1826919"/>
                      <a:pt x="1477166" y="1837544"/>
                      <a:pt x="1231571" y="1742130"/>
                    </a:cubicBezTo>
                    <a:cubicBezTo>
                      <a:pt x="985976" y="1646716"/>
                      <a:pt x="972864" y="1597332"/>
                      <a:pt x="800099" y="1519963"/>
                    </a:cubicBezTo>
                    <a:cubicBezTo>
                      <a:pt x="627334" y="1442594"/>
                      <a:pt x="327211" y="1446004"/>
                      <a:pt x="194982" y="1277916"/>
                    </a:cubicBezTo>
                    <a:cubicBezTo>
                      <a:pt x="62753" y="1109828"/>
                      <a:pt x="13447" y="684005"/>
                      <a:pt x="6723" y="511434"/>
                    </a:cubicBezTo>
                    <a:cubicBezTo>
                      <a:pt x="0" y="338864"/>
                      <a:pt x="77320" y="290678"/>
                      <a:pt x="154641" y="242493"/>
                    </a:cubicBezTo>
                  </a:path>
                </a:pathLst>
              </a:custGeom>
              <a:ln w="38100" cmpd="dbl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 sz="1600" dirty="0"/>
              </a:p>
            </p:txBody>
          </p:sp>
        </p:grpSp>
        <p:sp>
          <p:nvSpPr>
            <p:cNvPr id="31" name="TextBox 38"/>
            <p:cNvSpPr txBox="1">
              <a:spLocks noChangeArrowheads="1"/>
            </p:cNvSpPr>
            <p:nvPr/>
          </p:nvSpPr>
          <p:spPr bwMode="auto">
            <a:xfrm>
              <a:off x="6781800" y="4038600"/>
              <a:ext cx="18344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J: </a:t>
              </a:r>
              <a:r>
                <a:rPr lang="en-US" sz="1600" i="1">
                  <a:latin typeface="Times New Roman" pitchFamily="18" charset="0"/>
                  <a:cs typeface="Times New Roman" pitchFamily="18" charset="0"/>
                </a:rPr>
                <a:t>Set of neighbors</a:t>
              </a: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4800600" y="2362200"/>
              <a:ext cx="4011613" cy="3616325"/>
            </a:xfrm>
            <a:custGeom>
              <a:avLst/>
              <a:gdLst>
                <a:gd name="connsiteX0" fmla="*/ 100852 w 4399429"/>
                <a:gd name="connsiteY0" fmla="*/ 401170 h 4222375"/>
                <a:gd name="connsiteX1" fmla="*/ 1028699 w 4399429"/>
                <a:gd name="connsiteY1" fmla="*/ 145676 h 4222375"/>
                <a:gd name="connsiteX2" fmla="*/ 1835523 w 4399429"/>
                <a:gd name="connsiteY2" fmla="*/ 1275228 h 4222375"/>
                <a:gd name="connsiteX3" fmla="*/ 3502958 w 4399429"/>
                <a:gd name="connsiteY3" fmla="*/ 2956111 h 4222375"/>
                <a:gd name="connsiteX4" fmla="*/ 4350123 w 4399429"/>
                <a:gd name="connsiteY4" fmla="*/ 3601570 h 4222375"/>
                <a:gd name="connsiteX5" fmla="*/ 3798793 w 4399429"/>
                <a:gd name="connsiteY5" fmla="*/ 4152899 h 4222375"/>
                <a:gd name="connsiteX6" fmla="*/ 3139888 w 4399429"/>
                <a:gd name="connsiteY6" fmla="*/ 4018428 h 4222375"/>
                <a:gd name="connsiteX7" fmla="*/ 2709582 w 4399429"/>
                <a:gd name="connsiteY7" fmla="*/ 3480546 h 4222375"/>
                <a:gd name="connsiteX8" fmla="*/ 2225488 w 4399429"/>
                <a:gd name="connsiteY8" fmla="*/ 2310652 h 4222375"/>
                <a:gd name="connsiteX9" fmla="*/ 1472452 w 4399429"/>
                <a:gd name="connsiteY9" fmla="*/ 1530723 h 4222375"/>
                <a:gd name="connsiteX10" fmla="*/ 800099 w 4399429"/>
                <a:gd name="connsiteY10" fmla="*/ 1665193 h 4222375"/>
                <a:gd name="connsiteX11" fmla="*/ 194982 w 4399429"/>
                <a:gd name="connsiteY11" fmla="*/ 1423146 h 4222375"/>
                <a:gd name="connsiteX12" fmla="*/ 6723 w 4399429"/>
                <a:gd name="connsiteY12" fmla="*/ 656664 h 4222375"/>
                <a:gd name="connsiteX13" fmla="*/ 154641 w 4399429"/>
                <a:gd name="connsiteY13" fmla="*/ 387723 h 4222375"/>
                <a:gd name="connsiteX0" fmla="*/ 100852 w 4399429"/>
                <a:gd name="connsiteY0" fmla="*/ 295920 h 4117125"/>
                <a:gd name="connsiteX1" fmla="*/ 1028699 w 4399429"/>
                <a:gd name="connsiteY1" fmla="*/ 40426 h 4117125"/>
                <a:gd name="connsiteX2" fmla="*/ 3315768 w 4399429"/>
                <a:gd name="connsiteY2" fmla="*/ 468406 h 4117125"/>
                <a:gd name="connsiteX3" fmla="*/ 3502958 w 4399429"/>
                <a:gd name="connsiteY3" fmla="*/ 2850861 h 4117125"/>
                <a:gd name="connsiteX4" fmla="*/ 4350123 w 4399429"/>
                <a:gd name="connsiteY4" fmla="*/ 3496320 h 4117125"/>
                <a:gd name="connsiteX5" fmla="*/ 3798793 w 4399429"/>
                <a:gd name="connsiteY5" fmla="*/ 4047649 h 4117125"/>
                <a:gd name="connsiteX6" fmla="*/ 3139888 w 4399429"/>
                <a:gd name="connsiteY6" fmla="*/ 3913178 h 4117125"/>
                <a:gd name="connsiteX7" fmla="*/ 2709582 w 4399429"/>
                <a:gd name="connsiteY7" fmla="*/ 3375296 h 4117125"/>
                <a:gd name="connsiteX8" fmla="*/ 2225488 w 4399429"/>
                <a:gd name="connsiteY8" fmla="*/ 2205402 h 4117125"/>
                <a:gd name="connsiteX9" fmla="*/ 1472452 w 4399429"/>
                <a:gd name="connsiteY9" fmla="*/ 1425473 h 4117125"/>
                <a:gd name="connsiteX10" fmla="*/ 800099 w 4399429"/>
                <a:gd name="connsiteY10" fmla="*/ 1559943 h 4117125"/>
                <a:gd name="connsiteX11" fmla="*/ 194982 w 4399429"/>
                <a:gd name="connsiteY11" fmla="*/ 1317896 h 4117125"/>
                <a:gd name="connsiteX12" fmla="*/ 6723 w 4399429"/>
                <a:gd name="connsiteY12" fmla="*/ 551414 h 4117125"/>
                <a:gd name="connsiteX13" fmla="*/ 154641 w 4399429"/>
                <a:gd name="connsiteY13" fmla="*/ 282473 h 4117125"/>
                <a:gd name="connsiteX0" fmla="*/ 100852 w 4530259"/>
                <a:gd name="connsiteY0" fmla="*/ 284241 h 4105446"/>
                <a:gd name="connsiteX1" fmla="*/ 1028699 w 4530259"/>
                <a:gd name="connsiteY1" fmla="*/ 28747 h 4105446"/>
                <a:gd name="connsiteX2" fmla="*/ 3315768 w 4530259"/>
                <a:gd name="connsiteY2" fmla="*/ 456727 h 4105446"/>
                <a:gd name="connsiteX3" fmla="*/ 4357867 w 4530259"/>
                <a:gd name="connsiteY3" fmla="*/ 1507689 h 4105446"/>
                <a:gd name="connsiteX4" fmla="*/ 4350123 w 4530259"/>
                <a:gd name="connsiteY4" fmla="*/ 3484641 h 4105446"/>
                <a:gd name="connsiteX5" fmla="*/ 3798793 w 4530259"/>
                <a:gd name="connsiteY5" fmla="*/ 4035970 h 4105446"/>
                <a:gd name="connsiteX6" fmla="*/ 3139888 w 4530259"/>
                <a:gd name="connsiteY6" fmla="*/ 3901499 h 4105446"/>
                <a:gd name="connsiteX7" fmla="*/ 2709582 w 4530259"/>
                <a:gd name="connsiteY7" fmla="*/ 3363617 h 4105446"/>
                <a:gd name="connsiteX8" fmla="*/ 2225488 w 4530259"/>
                <a:gd name="connsiteY8" fmla="*/ 2193723 h 4105446"/>
                <a:gd name="connsiteX9" fmla="*/ 1472452 w 4530259"/>
                <a:gd name="connsiteY9" fmla="*/ 1413794 h 4105446"/>
                <a:gd name="connsiteX10" fmla="*/ 800099 w 4530259"/>
                <a:gd name="connsiteY10" fmla="*/ 1548264 h 4105446"/>
                <a:gd name="connsiteX11" fmla="*/ 194982 w 4530259"/>
                <a:gd name="connsiteY11" fmla="*/ 1306217 h 4105446"/>
                <a:gd name="connsiteX12" fmla="*/ 6723 w 4530259"/>
                <a:gd name="connsiteY12" fmla="*/ 539735 h 4105446"/>
                <a:gd name="connsiteX13" fmla="*/ 154641 w 4530259"/>
                <a:gd name="connsiteY13" fmla="*/ 270794 h 4105446"/>
                <a:gd name="connsiteX0" fmla="*/ 100852 w 4530259"/>
                <a:gd name="connsiteY0" fmla="*/ 284242 h 4105447"/>
                <a:gd name="connsiteX1" fmla="*/ 1028699 w 4530259"/>
                <a:gd name="connsiteY1" fmla="*/ 28748 h 4105447"/>
                <a:gd name="connsiteX2" fmla="*/ 3315768 w 4530259"/>
                <a:gd name="connsiteY2" fmla="*/ 456728 h 4105447"/>
                <a:gd name="connsiteX3" fmla="*/ 4357867 w 4530259"/>
                <a:gd name="connsiteY3" fmla="*/ 1507690 h 4105447"/>
                <a:gd name="connsiteX4" fmla="*/ 4350123 w 4530259"/>
                <a:gd name="connsiteY4" fmla="*/ 3484642 h 4105447"/>
                <a:gd name="connsiteX5" fmla="*/ 3798793 w 4530259"/>
                <a:gd name="connsiteY5" fmla="*/ 4035971 h 4105447"/>
                <a:gd name="connsiteX6" fmla="*/ 3139888 w 4530259"/>
                <a:gd name="connsiteY6" fmla="*/ 3901500 h 4105447"/>
                <a:gd name="connsiteX7" fmla="*/ 2709582 w 4530259"/>
                <a:gd name="connsiteY7" fmla="*/ 3363618 h 4105447"/>
                <a:gd name="connsiteX8" fmla="*/ 1326307 w 4530259"/>
                <a:gd name="connsiteY8" fmla="*/ 2996554 h 4105447"/>
                <a:gd name="connsiteX9" fmla="*/ 1472452 w 4530259"/>
                <a:gd name="connsiteY9" fmla="*/ 1413795 h 4105447"/>
                <a:gd name="connsiteX10" fmla="*/ 800099 w 4530259"/>
                <a:gd name="connsiteY10" fmla="*/ 1548265 h 4105447"/>
                <a:gd name="connsiteX11" fmla="*/ 194982 w 4530259"/>
                <a:gd name="connsiteY11" fmla="*/ 1306218 h 4105447"/>
                <a:gd name="connsiteX12" fmla="*/ 6723 w 4530259"/>
                <a:gd name="connsiteY12" fmla="*/ 539736 h 4105447"/>
                <a:gd name="connsiteX13" fmla="*/ 154641 w 4530259"/>
                <a:gd name="connsiteY13" fmla="*/ 270795 h 4105447"/>
                <a:gd name="connsiteX0" fmla="*/ 100852 w 4530259"/>
                <a:gd name="connsiteY0" fmla="*/ 284242 h 4105447"/>
                <a:gd name="connsiteX1" fmla="*/ 1028699 w 4530259"/>
                <a:gd name="connsiteY1" fmla="*/ 28748 h 4105447"/>
                <a:gd name="connsiteX2" fmla="*/ 3315768 w 4530259"/>
                <a:gd name="connsiteY2" fmla="*/ 456728 h 4105447"/>
                <a:gd name="connsiteX3" fmla="*/ 4357867 w 4530259"/>
                <a:gd name="connsiteY3" fmla="*/ 1507690 h 4105447"/>
                <a:gd name="connsiteX4" fmla="*/ 4350123 w 4530259"/>
                <a:gd name="connsiteY4" fmla="*/ 3484642 h 4105447"/>
                <a:gd name="connsiteX5" fmla="*/ 3798793 w 4530259"/>
                <a:gd name="connsiteY5" fmla="*/ 4035971 h 4105447"/>
                <a:gd name="connsiteX6" fmla="*/ 3139888 w 4530259"/>
                <a:gd name="connsiteY6" fmla="*/ 3901500 h 4105447"/>
                <a:gd name="connsiteX7" fmla="*/ 2709582 w 4530259"/>
                <a:gd name="connsiteY7" fmla="*/ 3363618 h 4105447"/>
                <a:gd name="connsiteX8" fmla="*/ 1326307 w 4530259"/>
                <a:gd name="connsiteY8" fmla="*/ 2996554 h 4105447"/>
                <a:gd name="connsiteX9" fmla="*/ 947362 w 4530259"/>
                <a:gd name="connsiteY9" fmla="*/ 1945592 h 4105447"/>
                <a:gd name="connsiteX10" fmla="*/ 800099 w 4530259"/>
                <a:gd name="connsiteY10" fmla="*/ 1548265 h 4105447"/>
                <a:gd name="connsiteX11" fmla="*/ 194982 w 4530259"/>
                <a:gd name="connsiteY11" fmla="*/ 1306218 h 4105447"/>
                <a:gd name="connsiteX12" fmla="*/ 6723 w 4530259"/>
                <a:gd name="connsiteY12" fmla="*/ 539736 h 4105447"/>
                <a:gd name="connsiteX13" fmla="*/ 154641 w 4530259"/>
                <a:gd name="connsiteY13" fmla="*/ 270795 h 4105447"/>
                <a:gd name="connsiteX0" fmla="*/ 100852 w 4530259"/>
                <a:gd name="connsiteY0" fmla="*/ 255940 h 4077145"/>
                <a:gd name="connsiteX1" fmla="*/ 1028699 w 4530259"/>
                <a:gd name="connsiteY1" fmla="*/ 446 h 4077145"/>
                <a:gd name="connsiteX2" fmla="*/ 3315768 w 4530259"/>
                <a:gd name="connsiteY2" fmla="*/ 253266 h 4077145"/>
                <a:gd name="connsiteX3" fmla="*/ 4357867 w 4530259"/>
                <a:gd name="connsiteY3" fmla="*/ 1479388 h 4077145"/>
                <a:gd name="connsiteX4" fmla="*/ 4350123 w 4530259"/>
                <a:gd name="connsiteY4" fmla="*/ 3456340 h 4077145"/>
                <a:gd name="connsiteX5" fmla="*/ 3798793 w 4530259"/>
                <a:gd name="connsiteY5" fmla="*/ 4007669 h 4077145"/>
                <a:gd name="connsiteX6" fmla="*/ 3139888 w 4530259"/>
                <a:gd name="connsiteY6" fmla="*/ 3873198 h 4077145"/>
                <a:gd name="connsiteX7" fmla="*/ 2709582 w 4530259"/>
                <a:gd name="connsiteY7" fmla="*/ 3335316 h 4077145"/>
                <a:gd name="connsiteX8" fmla="*/ 1326307 w 4530259"/>
                <a:gd name="connsiteY8" fmla="*/ 2968252 h 4077145"/>
                <a:gd name="connsiteX9" fmla="*/ 947362 w 4530259"/>
                <a:gd name="connsiteY9" fmla="*/ 1917290 h 4077145"/>
                <a:gd name="connsiteX10" fmla="*/ 800099 w 4530259"/>
                <a:gd name="connsiteY10" fmla="*/ 1519963 h 4077145"/>
                <a:gd name="connsiteX11" fmla="*/ 194982 w 4530259"/>
                <a:gd name="connsiteY11" fmla="*/ 1277916 h 4077145"/>
                <a:gd name="connsiteX12" fmla="*/ 6723 w 4530259"/>
                <a:gd name="connsiteY12" fmla="*/ 511434 h 4077145"/>
                <a:gd name="connsiteX13" fmla="*/ 154641 w 4530259"/>
                <a:gd name="connsiteY13" fmla="*/ 242493 h 4077145"/>
                <a:gd name="connsiteX0" fmla="*/ 100852 w 4530259"/>
                <a:gd name="connsiteY0" fmla="*/ 255940 h 4077145"/>
                <a:gd name="connsiteX1" fmla="*/ 1028699 w 4530259"/>
                <a:gd name="connsiteY1" fmla="*/ 446 h 4077145"/>
                <a:gd name="connsiteX2" fmla="*/ 3315768 w 4530259"/>
                <a:gd name="connsiteY2" fmla="*/ 253266 h 4077145"/>
                <a:gd name="connsiteX3" fmla="*/ 4357867 w 4530259"/>
                <a:gd name="connsiteY3" fmla="*/ 1479388 h 4077145"/>
                <a:gd name="connsiteX4" fmla="*/ 4350123 w 4530259"/>
                <a:gd name="connsiteY4" fmla="*/ 3456340 h 4077145"/>
                <a:gd name="connsiteX5" fmla="*/ 3798793 w 4530259"/>
                <a:gd name="connsiteY5" fmla="*/ 4007669 h 4077145"/>
                <a:gd name="connsiteX6" fmla="*/ 3139888 w 4530259"/>
                <a:gd name="connsiteY6" fmla="*/ 3873198 h 4077145"/>
                <a:gd name="connsiteX7" fmla="*/ 2709582 w 4530259"/>
                <a:gd name="connsiteY7" fmla="*/ 3335316 h 4077145"/>
                <a:gd name="connsiteX8" fmla="*/ 2084197 w 4530259"/>
                <a:gd name="connsiteY8" fmla="*/ 2267611 h 4077145"/>
                <a:gd name="connsiteX9" fmla="*/ 947362 w 4530259"/>
                <a:gd name="connsiteY9" fmla="*/ 1917290 h 4077145"/>
                <a:gd name="connsiteX10" fmla="*/ 800099 w 4530259"/>
                <a:gd name="connsiteY10" fmla="*/ 1519963 h 4077145"/>
                <a:gd name="connsiteX11" fmla="*/ 194982 w 4530259"/>
                <a:gd name="connsiteY11" fmla="*/ 1277916 h 4077145"/>
                <a:gd name="connsiteX12" fmla="*/ 6723 w 4530259"/>
                <a:gd name="connsiteY12" fmla="*/ 511434 h 4077145"/>
                <a:gd name="connsiteX13" fmla="*/ 154641 w 4530259"/>
                <a:gd name="connsiteY13" fmla="*/ 242493 h 4077145"/>
                <a:gd name="connsiteX0" fmla="*/ 100852 w 4530259"/>
                <a:gd name="connsiteY0" fmla="*/ 255940 h 4077145"/>
                <a:gd name="connsiteX1" fmla="*/ 1028699 w 4530259"/>
                <a:gd name="connsiteY1" fmla="*/ 446 h 4077145"/>
                <a:gd name="connsiteX2" fmla="*/ 3315768 w 4530259"/>
                <a:gd name="connsiteY2" fmla="*/ 253266 h 4077145"/>
                <a:gd name="connsiteX3" fmla="*/ 4357867 w 4530259"/>
                <a:gd name="connsiteY3" fmla="*/ 1479388 h 4077145"/>
                <a:gd name="connsiteX4" fmla="*/ 4350123 w 4530259"/>
                <a:gd name="connsiteY4" fmla="*/ 3456340 h 4077145"/>
                <a:gd name="connsiteX5" fmla="*/ 3798793 w 4530259"/>
                <a:gd name="connsiteY5" fmla="*/ 4007669 h 4077145"/>
                <a:gd name="connsiteX6" fmla="*/ 3139888 w 4530259"/>
                <a:gd name="connsiteY6" fmla="*/ 3873198 h 4077145"/>
                <a:gd name="connsiteX7" fmla="*/ 2709582 w 4530259"/>
                <a:gd name="connsiteY7" fmla="*/ 3335316 h 4077145"/>
                <a:gd name="connsiteX8" fmla="*/ 2273669 w 4530259"/>
                <a:gd name="connsiteY8" fmla="*/ 2092450 h 4077145"/>
                <a:gd name="connsiteX9" fmla="*/ 947362 w 4530259"/>
                <a:gd name="connsiteY9" fmla="*/ 1917290 h 4077145"/>
                <a:gd name="connsiteX10" fmla="*/ 800099 w 4530259"/>
                <a:gd name="connsiteY10" fmla="*/ 1519963 h 4077145"/>
                <a:gd name="connsiteX11" fmla="*/ 194982 w 4530259"/>
                <a:gd name="connsiteY11" fmla="*/ 1277916 h 4077145"/>
                <a:gd name="connsiteX12" fmla="*/ 6723 w 4530259"/>
                <a:gd name="connsiteY12" fmla="*/ 511434 h 4077145"/>
                <a:gd name="connsiteX13" fmla="*/ 154641 w 4530259"/>
                <a:gd name="connsiteY13" fmla="*/ 242493 h 4077145"/>
                <a:gd name="connsiteX0" fmla="*/ 100852 w 4530259"/>
                <a:gd name="connsiteY0" fmla="*/ 255940 h 4077145"/>
                <a:gd name="connsiteX1" fmla="*/ 1028699 w 4530259"/>
                <a:gd name="connsiteY1" fmla="*/ 446 h 4077145"/>
                <a:gd name="connsiteX2" fmla="*/ 3315768 w 4530259"/>
                <a:gd name="connsiteY2" fmla="*/ 253266 h 4077145"/>
                <a:gd name="connsiteX3" fmla="*/ 4357867 w 4530259"/>
                <a:gd name="connsiteY3" fmla="*/ 1479388 h 4077145"/>
                <a:gd name="connsiteX4" fmla="*/ 4350123 w 4530259"/>
                <a:gd name="connsiteY4" fmla="*/ 3456340 h 4077145"/>
                <a:gd name="connsiteX5" fmla="*/ 3798793 w 4530259"/>
                <a:gd name="connsiteY5" fmla="*/ 4007669 h 4077145"/>
                <a:gd name="connsiteX6" fmla="*/ 3139888 w 4530259"/>
                <a:gd name="connsiteY6" fmla="*/ 3873198 h 4077145"/>
                <a:gd name="connsiteX7" fmla="*/ 2709582 w 4530259"/>
                <a:gd name="connsiteY7" fmla="*/ 3335316 h 4077145"/>
                <a:gd name="connsiteX8" fmla="*/ 2273669 w 4530259"/>
                <a:gd name="connsiteY8" fmla="*/ 2092450 h 4077145"/>
                <a:gd name="connsiteX9" fmla="*/ 1231571 w 4530259"/>
                <a:gd name="connsiteY9" fmla="*/ 1742130 h 4077145"/>
                <a:gd name="connsiteX10" fmla="*/ 800099 w 4530259"/>
                <a:gd name="connsiteY10" fmla="*/ 1519963 h 4077145"/>
                <a:gd name="connsiteX11" fmla="*/ 194982 w 4530259"/>
                <a:gd name="connsiteY11" fmla="*/ 1277916 h 4077145"/>
                <a:gd name="connsiteX12" fmla="*/ 6723 w 4530259"/>
                <a:gd name="connsiteY12" fmla="*/ 511434 h 4077145"/>
                <a:gd name="connsiteX13" fmla="*/ 154641 w 4530259"/>
                <a:gd name="connsiteY13" fmla="*/ 242493 h 4077145"/>
                <a:gd name="connsiteX0" fmla="*/ 100852 w 5114198"/>
                <a:gd name="connsiteY0" fmla="*/ 255940 h 4158493"/>
                <a:gd name="connsiteX1" fmla="*/ 1028699 w 5114198"/>
                <a:gd name="connsiteY1" fmla="*/ 446 h 4158493"/>
                <a:gd name="connsiteX2" fmla="*/ 3315768 w 5114198"/>
                <a:gd name="connsiteY2" fmla="*/ 253266 h 4158493"/>
                <a:gd name="connsiteX3" fmla="*/ 4357867 w 5114198"/>
                <a:gd name="connsiteY3" fmla="*/ 1479388 h 4158493"/>
                <a:gd name="connsiteX4" fmla="*/ 5021020 w 5114198"/>
                <a:gd name="connsiteY4" fmla="*/ 2968252 h 4158493"/>
                <a:gd name="connsiteX5" fmla="*/ 3798793 w 5114198"/>
                <a:gd name="connsiteY5" fmla="*/ 4007669 h 4158493"/>
                <a:gd name="connsiteX6" fmla="*/ 3139888 w 5114198"/>
                <a:gd name="connsiteY6" fmla="*/ 3873198 h 4158493"/>
                <a:gd name="connsiteX7" fmla="*/ 2709582 w 5114198"/>
                <a:gd name="connsiteY7" fmla="*/ 3335316 h 4158493"/>
                <a:gd name="connsiteX8" fmla="*/ 2273669 w 5114198"/>
                <a:gd name="connsiteY8" fmla="*/ 2092450 h 4158493"/>
                <a:gd name="connsiteX9" fmla="*/ 1231571 w 5114198"/>
                <a:gd name="connsiteY9" fmla="*/ 1742130 h 4158493"/>
                <a:gd name="connsiteX10" fmla="*/ 800099 w 5114198"/>
                <a:gd name="connsiteY10" fmla="*/ 1519963 h 4158493"/>
                <a:gd name="connsiteX11" fmla="*/ 194982 w 5114198"/>
                <a:gd name="connsiteY11" fmla="*/ 1277916 h 4158493"/>
                <a:gd name="connsiteX12" fmla="*/ 6723 w 5114198"/>
                <a:gd name="connsiteY12" fmla="*/ 511434 h 4158493"/>
                <a:gd name="connsiteX13" fmla="*/ 154641 w 5114198"/>
                <a:gd name="connsiteY13" fmla="*/ 242493 h 4158493"/>
                <a:gd name="connsiteX0" fmla="*/ 100852 w 5129989"/>
                <a:gd name="connsiteY0" fmla="*/ 255940 h 4158493"/>
                <a:gd name="connsiteX1" fmla="*/ 1028699 w 5129989"/>
                <a:gd name="connsiteY1" fmla="*/ 446 h 4158493"/>
                <a:gd name="connsiteX2" fmla="*/ 3315768 w 5129989"/>
                <a:gd name="connsiteY2" fmla="*/ 253266 h 4158493"/>
                <a:gd name="connsiteX3" fmla="*/ 4452602 w 5129989"/>
                <a:gd name="connsiteY3" fmla="*/ 1041488 h 4158493"/>
                <a:gd name="connsiteX4" fmla="*/ 5021020 w 5129989"/>
                <a:gd name="connsiteY4" fmla="*/ 2968252 h 4158493"/>
                <a:gd name="connsiteX5" fmla="*/ 3798793 w 5129989"/>
                <a:gd name="connsiteY5" fmla="*/ 4007669 h 4158493"/>
                <a:gd name="connsiteX6" fmla="*/ 3139888 w 5129989"/>
                <a:gd name="connsiteY6" fmla="*/ 3873198 h 4158493"/>
                <a:gd name="connsiteX7" fmla="*/ 2709582 w 5129989"/>
                <a:gd name="connsiteY7" fmla="*/ 3335316 h 4158493"/>
                <a:gd name="connsiteX8" fmla="*/ 2273669 w 5129989"/>
                <a:gd name="connsiteY8" fmla="*/ 2092450 h 4158493"/>
                <a:gd name="connsiteX9" fmla="*/ 1231571 w 5129989"/>
                <a:gd name="connsiteY9" fmla="*/ 1742130 h 4158493"/>
                <a:gd name="connsiteX10" fmla="*/ 800099 w 5129989"/>
                <a:gd name="connsiteY10" fmla="*/ 1519963 h 4158493"/>
                <a:gd name="connsiteX11" fmla="*/ 194982 w 5129989"/>
                <a:gd name="connsiteY11" fmla="*/ 1277916 h 4158493"/>
                <a:gd name="connsiteX12" fmla="*/ 6723 w 5129989"/>
                <a:gd name="connsiteY12" fmla="*/ 511434 h 4158493"/>
                <a:gd name="connsiteX13" fmla="*/ 154641 w 5129989"/>
                <a:gd name="connsiteY13" fmla="*/ 242493 h 4158493"/>
                <a:gd name="connsiteX0" fmla="*/ 100852 w 4845779"/>
                <a:gd name="connsiteY0" fmla="*/ 255940 h 4156914"/>
                <a:gd name="connsiteX1" fmla="*/ 1028699 w 4845779"/>
                <a:gd name="connsiteY1" fmla="*/ 446 h 4156914"/>
                <a:gd name="connsiteX2" fmla="*/ 3315768 w 4845779"/>
                <a:gd name="connsiteY2" fmla="*/ 253266 h 4156914"/>
                <a:gd name="connsiteX3" fmla="*/ 4452602 w 4845779"/>
                <a:gd name="connsiteY3" fmla="*/ 1041488 h 4156914"/>
                <a:gd name="connsiteX4" fmla="*/ 4736811 w 4845779"/>
                <a:gd name="connsiteY4" fmla="*/ 2977726 h 4156914"/>
                <a:gd name="connsiteX5" fmla="*/ 3798793 w 4845779"/>
                <a:gd name="connsiteY5" fmla="*/ 4007669 h 4156914"/>
                <a:gd name="connsiteX6" fmla="*/ 3139888 w 4845779"/>
                <a:gd name="connsiteY6" fmla="*/ 3873198 h 4156914"/>
                <a:gd name="connsiteX7" fmla="*/ 2709582 w 4845779"/>
                <a:gd name="connsiteY7" fmla="*/ 3335316 h 4156914"/>
                <a:gd name="connsiteX8" fmla="*/ 2273669 w 4845779"/>
                <a:gd name="connsiteY8" fmla="*/ 2092450 h 4156914"/>
                <a:gd name="connsiteX9" fmla="*/ 1231571 w 4845779"/>
                <a:gd name="connsiteY9" fmla="*/ 1742130 h 4156914"/>
                <a:gd name="connsiteX10" fmla="*/ 800099 w 4845779"/>
                <a:gd name="connsiteY10" fmla="*/ 1519963 h 4156914"/>
                <a:gd name="connsiteX11" fmla="*/ 194982 w 4845779"/>
                <a:gd name="connsiteY11" fmla="*/ 1277916 h 4156914"/>
                <a:gd name="connsiteX12" fmla="*/ 6723 w 4845779"/>
                <a:gd name="connsiteY12" fmla="*/ 511434 h 4156914"/>
                <a:gd name="connsiteX13" fmla="*/ 154641 w 4845779"/>
                <a:gd name="connsiteY13" fmla="*/ 242493 h 4156914"/>
                <a:gd name="connsiteX0" fmla="*/ 100852 w 4987883"/>
                <a:gd name="connsiteY0" fmla="*/ 255940 h 4156914"/>
                <a:gd name="connsiteX1" fmla="*/ 1028699 w 4987883"/>
                <a:gd name="connsiteY1" fmla="*/ 446 h 4156914"/>
                <a:gd name="connsiteX2" fmla="*/ 3315768 w 4987883"/>
                <a:gd name="connsiteY2" fmla="*/ 253266 h 4156914"/>
                <a:gd name="connsiteX3" fmla="*/ 4452602 w 4987883"/>
                <a:gd name="connsiteY3" fmla="*/ 1041488 h 4156914"/>
                <a:gd name="connsiteX4" fmla="*/ 4736811 w 4987883"/>
                <a:gd name="connsiteY4" fmla="*/ 2977726 h 4156914"/>
                <a:gd name="connsiteX5" fmla="*/ 3798793 w 4987883"/>
                <a:gd name="connsiteY5" fmla="*/ 4007669 h 4156914"/>
                <a:gd name="connsiteX6" fmla="*/ 3139888 w 4987883"/>
                <a:gd name="connsiteY6" fmla="*/ 3873198 h 4156914"/>
                <a:gd name="connsiteX7" fmla="*/ 2709582 w 4987883"/>
                <a:gd name="connsiteY7" fmla="*/ 3335316 h 4156914"/>
                <a:gd name="connsiteX8" fmla="*/ 2273669 w 4987883"/>
                <a:gd name="connsiteY8" fmla="*/ 2092450 h 4156914"/>
                <a:gd name="connsiteX9" fmla="*/ 1231571 w 4987883"/>
                <a:gd name="connsiteY9" fmla="*/ 1742130 h 4156914"/>
                <a:gd name="connsiteX10" fmla="*/ 800099 w 4987883"/>
                <a:gd name="connsiteY10" fmla="*/ 1519963 h 4156914"/>
                <a:gd name="connsiteX11" fmla="*/ 194982 w 4987883"/>
                <a:gd name="connsiteY11" fmla="*/ 1277916 h 4156914"/>
                <a:gd name="connsiteX12" fmla="*/ 6723 w 4987883"/>
                <a:gd name="connsiteY12" fmla="*/ 511434 h 4156914"/>
                <a:gd name="connsiteX13" fmla="*/ 154641 w 4987883"/>
                <a:gd name="connsiteY13" fmla="*/ 242493 h 415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87883" h="4156914">
                  <a:moveTo>
                    <a:pt x="100852" y="255940"/>
                  </a:moveTo>
                  <a:cubicBezTo>
                    <a:pt x="420219" y="55355"/>
                    <a:pt x="492880" y="892"/>
                    <a:pt x="1028699" y="446"/>
                  </a:cubicBezTo>
                  <a:cubicBezTo>
                    <a:pt x="1564518" y="0"/>
                    <a:pt x="2745118" y="79759"/>
                    <a:pt x="3315768" y="253266"/>
                  </a:cubicBezTo>
                  <a:cubicBezTo>
                    <a:pt x="3886418" y="426773"/>
                    <a:pt x="4215762" y="587411"/>
                    <a:pt x="4452602" y="1041488"/>
                  </a:cubicBezTo>
                  <a:cubicBezTo>
                    <a:pt x="4689442" y="1495565"/>
                    <a:pt x="4987883" y="2330097"/>
                    <a:pt x="4736811" y="2977726"/>
                  </a:cubicBezTo>
                  <a:cubicBezTo>
                    <a:pt x="4627843" y="3472090"/>
                    <a:pt x="4064947" y="3858424"/>
                    <a:pt x="3798793" y="4007669"/>
                  </a:cubicBezTo>
                  <a:cubicBezTo>
                    <a:pt x="3532639" y="4156914"/>
                    <a:pt x="3321423" y="3985257"/>
                    <a:pt x="3139888" y="3873198"/>
                  </a:cubicBezTo>
                  <a:cubicBezTo>
                    <a:pt x="2958353" y="3761139"/>
                    <a:pt x="2853952" y="3632107"/>
                    <a:pt x="2709582" y="3335316"/>
                  </a:cubicBezTo>
                  <a:cubicBezTo>
                    <a:pt x="2565212" y="3038525"/>
                    <a:pt x="2520004" y="2357981"/>
                    <a:pt x="2273669" y="2092450"/>
                  </a:cubicBezTo>
                  <a:cubicBezTo>
                    <a:pt x="2027334" y="1826919"/>
                    <a:pt x="1477166" y="1837544"/>
                    <a:pt x="1231571" y="1742130"/>
                  </a:cubicBezTo>
                  <a:cubicBezTo>
                    <a:pt x="985976" y="1646716"/>
                    <a:pt x="972864" y="1597332"/>
                    <a:pt x="800099" y="1519963"/>
                  </a:cubicBezTo>
                  <a:cubicBezTo>
                    <a:pt x="627334" y="1442594"/>
                    <a:pt x="327211" y="1446004"/>
                    <a:pt x="194982" y="1277916"/>
                  </a:cubicBezTo>
                  <a:cubicBezTo>
                    <a:pt x="62753" y="1109828"/>
                    <a:pt x="13447" y="684005"/>
                    <a:pt x="6723" y="511434"/>
                  </a:cubicBezTo>
                  <a:cubicBezTo>
                    <a:pt x="0" y="338864"/>
                    <a:pt x="77320" y="290678"/>
                    <a:pt x="154641" y="242493"/>
                  </a:cubicBezTo>
                </a:path>
              </a:pathLst>
            </a:custGeom>
            <a:ln w="38100" cmpd="dbl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l-GR" sz="1600" dirty="0"/>
            </a:p>
          </p:txBody>
        </p:sp>
      </p:grpSp>
      <p:pic>
        <p:nvPicPr>
          <p:cNvPr id="43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699992"/>
            <a:ext cx="322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" name="Group 39"/>
          <p:cNvGrpSpPr>
            <a:grpSpLocks/>
          </p:cNvGrpSpPr>
          <p:nvPr/>
        </p:nvGrpSpPr>
        <p:grpSpPr bwMode="auto">
          <a:xfrm>
            <a:off x="6815013" y="2250976"/>
            <a:ext cx="1219200" cy="1368425"/>
            <a:chOff x="6781800" y="1752600"/>
            <a:chExt cx="1219200" cy="1367680"/>
          </a:xfrm>
        </p:grpSpPr>
        <p:sp>
          <p:nvSpPr>
            <p:cNvPr id="45" name="Oval 44"/>
            <p:cNvSpPr/>
            <p:nvPr/>
          </p:nvSpPr>
          <p:spPr bwMode="auto">
            <a:xfrm>
              <a:off x="6781800" y="2590344"/>
              <a:ext cx="487363" cy="529936"/>
            </a:xfrm>
            <a:prstGeom prst="ellipse">
              <a:avLst/>
            </a:prstGeom>
            <a:noFill/>
            <a:ln w="44450" cmpd="dbl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b="1" i="1" dirty="0">
                <a:solidFill>
                  <a:srgbClr val="C00000"/>
                </a:solidFill>
              </a:endParaRPr>
            </a:p>
          </p:txBody>
        </p:sp>
        <p:cxnSp>
          <p:nvCxnSpPr>
            <p:cNvPr id="46" name="Straight Arrow Connector 45"/>
            <p:cNvCxnSpPr>
              <a:endCxn id="45" idx="7"/>
            </p:cNvCxnSpPr>
            <p:nvPr/>
          </p:nvCxnSpPr>
          <p:spPr bwMode="auto">
            <a:xfrm flipH="1">
              <a:off x="7197725" y="1752600"/>
              <a:ext cx="803275" cy="915489"/>
            </a:xfrm>
            <a:prstGeom prst="straightConnector1">
              <a:avLst/>
            </a:prstGeom>
            <a:ln w="44450" cmpd="dbl">
              <a:solidFill>
                <a:schemeClr val="tx1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77"/>
          <p:cNvGrpSpPr>
            <a:grpSpLocks/>
          </p:cNvGrpSpPr>
          <p:nvPr/>
        </p:nvGrpSpPr>
        <p:grpSpPr bwMode="auto">
          <a:xfrm>
            <a:off x="4986213" y="2022376"/>
            <a:ext cx="3048000" cy="1520825"/>
            <a:chOff x="4953000" y="1524000"/>
            <a:chExt cx="3048000" cy="1520080"/>
          </a:xfrm>
        </p:grpSpPr>
        <p:sp>
          <p:nvSpPr>
            <p:cNvPr id="48" name="Oval 47"/>
            <p:cNvSpPr/>
            <p:nvPr/>
          </p:nvSpPr>
          <p:spPr bwMode="auto">
            <a:xfrm>
              <a:off x="4953000" y="2514115"/>
              <a:ext cx="487363" cy="529965"/>
            </a:xfrm>
            <a:prstGeom prst="ellipse">
              <a:avLst/>
            </a:prstGeom>
            <a:noFill/>
            <a:ln w="44450" cmpd="dbl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b="1" i="1" dirty="0">
                <a:solidFill>
                  <a:srgbClr val="C00000"/>
                </a:solidFill>
              </a:endParaRPr>
            </a:p>
          </p:txBody>
        </p:sp>
        <p:cxnSp>
          <p:nvCxnSpPr>
            <p:cNvPr id="49" name="Straight Arrow Connector 48"/>
            <p:cNvCxnSpPr>
              <a:endCxn id="48" idx="7"/>
            </p:cNvCxnSpPr>
            <p:nvPr/>
          </p:nvCxnSpPr>
          <p:spPr bwMode="auto">
            <a:xfrm flipH="1">
              <a:off x="5368925" y="1524000"/>
              <a:ext cx="2632075" cy="1067865"/>
            </a:xfrm>
            <a:prstGeom prst="straightConnector1">
              <a:avLst/>
            </a:prstGeom>
            <a:ln w="44450" cmpd="dbl">
              <a:solidFill>
                <a:schemeClr val="tx1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4213" y="1793776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" name="Group 127"/>
          <p:cNvGrpSpPr>
            <a:grpSpLocks/>
          </p:cNvGrpSpPr>
          <p:nvPr/>
        </p:nvGrpSpPr>
        <p:grpSpPr bwMode="auto">
          <a:xfrm>
            <a:off x="7546851" y="2022376"/>
            <a:ext cx="1408112" cy="4114800"/>
            <a:chOff x="7513637" y="1524000"/>
            <a:chExt cx="1408113" cy="4114055"/>
          </a:xfrm>
        </p:grpSpPr>
        <p:sp>
          <p:nvSpPr>
            <p:cNvPr id="52" name="Oval 51"/>
            <p:cNvSpPr/>
            <p:nvPr/>
          </p:nvSpPr>
          <p:spPr bwMode="auto">
            <a:xfrm>
              <a:off x="7589837" y="3281045"/>
              <a:ext cx="487362" cy="528541"/>
            </a:xfrm>
            <a:prstGeom prst="ellipse">
              <a:avLst/>
            </a:prstGeom>
            <a:noFill/>
            <a:ln w="44450" cmpd="dbl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b="1" i="1" dirty="0">
                <a:solidFill>
                  <a:srgbClr val="C00000"/>
                </a:solidFill>
              </a:endParaRPr>
            </a:p>
          </p:txBody>
        </p:sp>
        <p:grpSp>
          <p:nvGrpSpPr>
            <p:cNvPr id="53" name="Group 126"/>
            <p:cNvGrpSpPr>
              <a:grpSpLocks/>
            </p:cNvGrpSpPr>
            <p:nvPr/>
          </p:nvGrpSpPr>
          <p:grpSpPr bwMode="auto">
            <a:xfrm>
              <a:off x="7513637" y="1524000"/>
              <a:ext cx="1408113" cy="4114055"/>
              <a:chOff x="7513637" y="1524000"/>
              <a:chExt cx="1408113" cy="4114055"/>
            </a:xfrm>
          </p:grpSpPr>
          <p:grpSp>
            <p:nvGrpSpPr>
              <p:cNvPr id="54" name="Group 43"/>
              <p:cNvGrpSpPr>
                <a:grpSpLocks/>
              </p:cNvGrpSpPr>
              <p:nvPr/>
            </p:nvGrpSpPr>
            <p:grpSpPr bwMode="auto">
              <a:xfrm>
                <a:off x="7863514" y="1524000"/>
                <a:ext cx="1058236" cy="3846140"/>
                <a:chOff x="7863514" y="1524000"/>
                <a:chExt cx="1058236" cy="3846140"/>
              </a:xfrm>
            </p:grpSpPr>
            <p:cxnSp>
              <p:nvCxnSpPr>
                <p:cNvPr id="56" name="Straight Arrow Connector 55"/>
                <p:cNvCxnSpPr/>
                <p:nvPr/>
              </p:nvCxnSpPr>
              <p:spPr bwMode="auto">
                <a:xfrm flipH="1">
                  <a:off x="7862887" y="1752559"/>
                  <a:ext cx="349250" cy="1523724"/>
                </a:xfrm>
                <a:prstGeom prst="straightConnector1">
                  <a:avLst/>
                </a:prstGeom>
                <a:ln w="44450" cmpd="dbl">
                  <a:solidFill>
                    <a:schemeClr val="tx1"/>
                  </a:solidFill>
                  <a:prstDash val="sysDot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7" name="Group 75"/>
                <p:cNvGrpSpPr>
                  <a:grpSpLocks/>
                </p:cNvGrpSpPr>
                <p:nvPr/>
              </p:nvGrpSpPr>
              <p:grpSpPr bwMode="auto">
                <a:xfrm>
                  <a:off x="8030828" y="1524000"/>
                  <a:ext cx="890922" cy="3846140"/>
                  <a:chOff x="8030828" y="1524000"/>
                  <a:chExt cx="890922" cy="3846140"/>
                </a:xfrm>
              </p:grpSpPr>
              <p:cxnSp>
                <p:nvCxnSpPr>
                  <p:cNvPr id="58" name="Shape 57"/>
                  <p:cNvCxnSpPr/>
                  <p:nvPr/>
                </p:nvCxnSpPr>
                <p:spPr>
                  <a:xfrm>
                    <a:off x="8423274" y="1524000"/>
                    <a:ext cx="492126" cy="1218979"/>
                  </a:xfrm>
                  <a:prstGeom prst="curvedConnector2">
                    <a:avLst/>
                  </a:prstGeom>
                  <a:ln w="3810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hape 63"/>
                  <p:cNvCxnSpPr/>
                  <p:nvPr/>
                </p:nvCxnSpPr>
                <p:spPr>
                  <a:xfrm rot="5400000">
                    <a:off x="8382096" y="3276282"/>
                    <a:ext cx="1066607" cy="12700"/>
                  </a:xfrm>
                  <a:prstGeom prst="curvedConnector3">
                    <a:avLst>
                      <a:gd name="adj1" fmla="val 50000"/>
                    </a:avLst>
                  </a:prstGeom>
                  <a:ln w="3810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hape 63"/>
                  <p:cNvCxnSpPr/>
                  <p:nvPr/>
                </p:nvCxnSpPr>
                <p:spPr>
                  <a:xfrm rot="5400000">
                    <a:off x="7963045" y="4380955"/>
                    <a:ext cx="1599910" cy="304800"/>
                  </a:xfrm>
                  <a:prstGeom prst="curvedConnector3">
                    <a:avLst>
                      <a:gd name="adj1" fmla="val 95238"/>
                    </a:avLst>
                  </a:prstGeom>
                  <a:ln w="3810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hape 63"/>
                  <p:cNvCxnSpPr/>
                  <p:nvPr/>
                </p:nvCxnSpPr>
                <p:spPr>
                  <a:xfrm rot="10800000" flipV="1">
                    <a:off x="8013699" y="5257124"/>
                    <a:ext cx="609601" cy="112693"/>
                  </a:xfrm>
                  <a:prstGeom prst="curvedConnector3">
                    <a:avLst>
                      <a:gd name="adj1" fmla="val 50000"/>
                    </a:avLst>
                  </a:prstGeom>
                  <a:ln w="38100">
                    <a:solidFill>
                      <a:schemeClr val="tx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5" name="Oval 54"/>
              <p:cNvSpPr/>
              <p:nvPr/>
            </p:nvSpPr>
            <p:spPr bwMode="auto">
              <a:xfrm>
                <a:off x="7513637" y="5107926"/>
                <a:ext cx="487362" cy="530129"/>
              </a:xfrm>
              <a:prstGeom prst="ellipse">
                <a:avLst/>
              </a:prstGeom>
              <a:noFill/>
              <a:ln w="44450" cmpd="dbl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 b="1" i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62" name="Rectangle 52"/>
          <p:cNvSpPr>
            <a:spLocks noChangeArrowheads="1"/>
          </p:cNvSpPr>
          <p:nvPr/>
        </p:nvSpPr>
        <p:spPr bwMode="auto">
          <a:xfrm>
            <a:off x="7881813" y="1412776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Publisher</a:t>
            </a:r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022E-16 L 0.0849 -0.1872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SNC?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C00000"/>
                </a:solidFill>
              </a:rPr>
              <a:t>Selective Neighbor Caching (SNC)</a:t>
            </a:r>
          </a:p>
          <a:p>
            <a:pPr lvl="1"/>
            <a:r>
              <a:rPr lang="en-US" dirty="0" smtClean="0"/>
              <a:t>Pre-caches </a:t>
            </a:r>
            <a:r>
              <a:rPr lang="en-US" dirty="0" smtClean="0">
                <a:solidFill>
                  <a:srgbClr val="FF0000"/>
                </a:solidFill>
              </a:rPr>
              <a:t>subscriptions</a:t>
            </a:r>
            <a:r>
              <a:rPr lang="en-US" dirty="0" smtClean="0"/>
              <a:t> at selected neighbors</a:t>
            </a:r>
          </a:p>
          <a:p>
            <a:r>
              <a:rPr lang="en-US" dirty="0" smtClean="0"/>
              <a:t>Designed specifically for pub/sub ICN</a:t>
            </a:r>
          </a:p>
          <a:p>
            <a:pPr lvl="1"/>
            <a:r>
              <a:rPr lang="en-US" dirty="0" smtClean="0"/>
              <a:t>No changes to pub/sub model</a:t>
            </a:r>
          </a:p>
          <a:p>
            <a:pPr lvl="2"/>
            <a:r>
              <a:rPr lang="en-US" dirty="0" smtClean="0"/>
              <a:t>Just needs to know a mobile’s subscriptions</a:t>
            </a:r>
          </a:p>
          <a:p>
            <a:pPr lvl="2"/>
            <a:r>
              <a:rPr lang="en-US" dirty="0" smtClean="0"/>
              <a:t>Selected neighbors know what will be requested</a:t>
            </a:r>
          </a:p>
          <a:p>
            <a:pPr lvl="1"/>
            <a:r>
              <a:rPr lang="en-US" dirty="0" smtClean="0"/>
              <a:t>Lightweight solution</a:t>
            </a:r>
          </a:p>
          <a:p>
            <a:pPr lvl="2"/>
            <a:r>
              <a:rPr lang="en-US" dirty="0" smtClean="0"/>
              <a:t>Exploits any mobility prediction data available</a:t>
            </a:r>
          </a:p>
          <a:p>
            <a:pPr lvl="2"/>
            <a:r>
              <a:rPr lang="en-US" dirty="0" smtClean="0"/>
              <a:t>Data are only cached during handoffs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Flat Selective Neighbor Caching</a:t>
            </a:r>
            <a:endParaRPr lang="en-US" cap="small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31/10/2012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Selective Neighbor Caching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31/10/2012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Selective Neighbor Caching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7B6E4-EFFA-46E4-8F67-63E0F085A36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Main Concept</a:t>
            </a:r>
          </a:p>
        </p:txBody>
      </p:sp>
      <p:sp>
        <p:nvSpPr>
          <p:cNvPr id="23558" name="Content Placeholder 2"/>
          <p:cNvSpPr>
            <a:spLocks noGrp="1"/>
          </p:cNvSpPr>
          <p:nvPr>
            <p:ph sz="half" idx="4294967295"/>
          </p:nvPr>
        </p:nvSpPr>
        <p:spPr>
          <a:xfrm>
            <a:off x="59432" y="1676400"/>
            <a:ext cx="4800600" cy="4297363"/>
          </a:xfrm>
          <a:solidFill>
            <a:srgbClr val="F6F7F4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 smtClean="0"/>
              <a:t>Select an </a:t>
            </a:r>
            <a:r>
              <a:rPr lang="en-US" sz="2800" i="1" dirty="0" smtClean="0"/>
              <a:t>optimal subset </a:t>
            </a:r>
            <a:r>
              <a:rPr lang="en-US" sz="2800" dirty="0" smtClean="0"/>
              <a:t>of neighboring proxies</a:t>
            </a:r>
          </a:p>
          <a:p>
            <a:pPr lvl="1"/>
            <a:r>
              <a:rPr lang="en-US" sz="2400" dirty="0" smtClean="0"/>
              <a:t>Notify them to cache the mobile’s subscriptions</a:t>
            </a:r>
          </a:p>
          <a:p>
            <a:pPr lvl="1"/>
            <a:r>
              <a:rPr lang="en-US" sz="2400" dirty="0" smtClean="0"/>
              <a:t>Data starts flowing at selected neighbors on handoff</a:t>
            </a:r>
          </a:p>
          <a:p>
            <a:pPr lvl="1"/>
            <a:r>
              <a:rPr lang="en-US" sz="2400" dirty="0" smtClean="0"/>
              <a:t>On handoff completion data stops flowing</a:t>
            </a:r>
          </a:p>
          <a:p>
            <a:pPr lvl="1"/>
            <a:r>
              <a:rPr lang="en-US" sz="2400" dirty="0" smtClean="0"/>
              <a:t>Repeat from new proxy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029200" y="2125663"/>
            <a:ext cx="3770313" cy="3665537"/>
            <a:chOff x="5029200" y="2125663"/>
            <a:chExt cx="3770543" cy="3665537"/>
          </a:xfrm>
        </p:grpSpPr>
        <p:cxnSp>
          <p:nvCxnSpPr>
            <p:cNvPr id="38" name="Straight Connector 37"/>
            <p:cNvCxnSpPr/>
            <p:nvPr/>
          </p:nvCxnSpPr>
          <p:spPr bwMode="auto">
            <a:xfrm flipV="1">
              <a:off x="6105591" y="4316413"/>
              <a:ext cx="342921" cy="665162"/>
            </a:xfrm>
            <a:prstGeom prst="line">
              <a:avLst/>
            </a:prstGeom>
            <a:ln cmpd="dbl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 bwMode="auto">
            <a:xfrm>
              <a:off x="7680487" y="4610100"/>
              <a:ext cx="479454" cy="465138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i="1" dirty="0">
                  <a:solidFill>
                    <a:srgbClr val="C00000"/>
                  </a:solidFill>
                </a:rPr>
                <a:t>j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243712" y="3946525"/>
              <a:ext cx="479454" cy="46513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i="1" dirty="0" err="1"/>
                <a:t>i</a:t>
              </a:r>
              <a:endParaRPr lang="en-US" sz="1600" b="1" i="1" dirty="0"/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7750341" y="3016250"/>
              <a:ext cx="477867" cy="465138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996233" y="2419350"/>
              <a:ext cx="479454" cy="465138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5216536" y="2352675"/>
              <a:ext cx="477867" cy="46355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23566" name="TextBox 38"/>
            <p:cNvSpPr txBox="1">
              <a:spLocks noChangeArrowheads="1"/>
            </p:cNvSpPr>
            <p:nvPr/>
          </p:nvSpPr>
          <p:spPr bwMode="auto">
            <a:xfrm>
              <a:off x="6999757" y="3505200"/>
              <a:ext cx="1799986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  <a:p>
              <a:pPr algn="r"/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S: </a:t>
              </a: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Subset of neighbor </a:t>
              </a:r>
            </a:p>
            <a:p>
              <a:pPr algn="r"/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proxies</a:t>
              </a:r>
            </a:p>
          </p:txBody>
        </p:sp>
        <p:sp>
          <p:nvSpPr>
            <p:cNvPr id="23567" name="TextBox 39"/>
            <p:cNvSpPr txBox="1">
              <a:spLocks noChangeArrowheads="1"/>
            </p:cNvSpPr>
            <p:nvPr/>
          </p:nvSpPr>
          <p:spPr bwMode="auto">
            <a:xfrm>
              <a:off x="5191300" y="3477816"/>
              <a:ext cx="115676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Current Proxy: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8" name="TextBox 40"/>
            <p:cNvSpPr txBox="1">
              <a:spLocks noChangeArrowheads="1"/>
            </p:cNvSpPr>
            <p:nvPr/>
          </p:nvSpPr>
          <p:spPr bwMode="auto">
            <a:xfrm>
              <a:off x="5490269" y="5099413"/>
              <a:ext cx="1574485" cy="691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Mobile User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5029200" y="2125663"/>
              <a:ext cx="3472075" cy="3216275"/>
            </a:xfrm>
            <a:custGeom>
              <a:avLst/>
              <a:gdLst>
                <a:gd name="connsiteX0" fmla="*/ 100852 w 4399429"/>
                <a:gd name="connsiteY0" fmla="*/ 401170 h 4222375"/>
                <a:gd name="connsiteX1" fmla="*/ 1028699 w 4399429"/>
                <a:gd name="connsiteY1" fmla="*/ 145676 h 4222375"/>
                <a:gd name="connsiteX2" fmla="*/ 1835523 w 4399429"/>
                <a:gd name="connsiteY2" fmla="*/ 1275228 h 4222375"/>
                <a:gd name="connsiteX3" fmla="*/ 3502958 w 4399429"/>
                <a:gd name="connsiteY3" fmla="*/ 2956111 h 4222375"/>
                <a:gd name="connsiteX4" fmla="*/ 4350123 w 4399429"/>
                <a:gd name="connsiteY4" fmla="*/ 3601570 h 4222375"/>
                <a:gd name="connsiteX5" fmla="*/ 3798793 w 4399429"/>
                <a:gd name="connsiteY5" fmla="*/ 4152899 h 4222375"/>
                <a:gd name="connsiteX6" fmla="*/ 3139888 w 4399429"/>
                <a:gd name="connsiteY6" fmla="*/ 4018428 h 4222375"/>
                <a:gd name="connsiteX7" fmla="*/ 2709582 w 4399429"/>
                <a:gd name="connsiteY7" fmla="*/ 3480546 h 4222375"/>
                <a:gd name="connsiteX8" fmla="*/ 2225488 w 4399429"/>
                <a:gd name="connsiteY8" fmla="*/ 2310652 h 4222375"/>
                <a:gd name="connsiteX9" fmla="*/ 1472452 w 4399429"/>
                <a:gd name="connsiteY9" fmla="*/ 1530723 h 4222375"/>
                <a:gd name="connsiteX10" fmla="*/ 800099 w 4399429"/>
                <a:gd name="connsiteY10" fmla="*/ 1665193 h 4222375"/>
                <a:gd name="connsiteX11" fmla="*/ 194982 w 4399429"/>
                <a:gd name="connsiteY11" fmla="*/ 1423146 h 4222375"/>
                <a:gd name="connsiteX12" fmla="*/ 6723 w 4399429"/>
                <a:gd name="connsiteY12" fmla="*/ 656664 h 4222375"/>
                <a:gd name="connsiteX13" fmla="*/ 154641 w 4399429"/>
                <a:gd name="connsiteY13" fmla="*/ 387723 h 422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99429" h="4222375">
                  <a:moveTo>
                    <a:pt x="100852" y="401170"/>
                  </a:moveTo>
                  <a:cubicBezTo>
                    <a:pt x="420219" y="200585"/>
                    <a:pt x="739587" y="0"/>
                    <a:pt x="1028699" y="145676"/>
                  </a:cubicBezTo>
                  <a:cubicBezTo>
                    <a:pt x="1317811" y="291352"/>
                    <a:pt x="1423147" y="806822"/>
                    <a:pt x="1835523" y="1275228"/>
                  </a:cubicBezTo>
                  <a:cubicBezTo>
                    <a:pt x="2247899" y="1743634"/>
                    <a:pt x="3083858" y="2568387"/>
                    <a:pt x="3502958" y="2956111"/>
                  </a:cubicBezTo>
                  <a:cubicBezTo>
                    <a:pt x="3922058" y="3343835"/>
                    <a:pt x="4300817" y="3402105"/>
                    <a:pt x="4350123" y="3601570"/>
                  </a:cubicBezTo>
                  <a:cubicBezTo>
                    <a:pt x="4399429" y="3801035"/>
                    <a:pt x="4000499" y="4083423"/>
                    <a:pt x="3798793" y="4152899"/>
                  </a:cubicBezTo>
                  <a:cubicBezTo>
                    <a:pt x="3597087" y="4222375"/>
                    <a:pt x="3321423" y="4130487"/>
                    <a:pt x="3139888" y="4018428"/>
                  </a:cubicBezTo>
                  <a:cubicBezTo>
                    <a:pt x="2958353" y="3906369"/>
                    <a:pt x="2861982" y="3765175"/>
                    <a:pt x="2709582" y="3480546"/>
                  </a:cubicBezTo>
                  <a:cubicBezTo>
                    <a:pt x="2557182" y="3195917"/>
                    <a:pt x="2431676" y="2635622"/>
                    <a:pt x="2225488" y="2310652"/>
                  </a:cubicBezTo>
                  <a:cubicBezTo>
                    <a:pt x="2019300" y="1985682"/>
                    <a:pt x="1710017" y="1638299"/>
                    <a:pt x="1472452" y="1530723"/>
                  </a:cubicBezTo>
                  <a:cubicBezTo>
                    <a:pt x="1234887" y="1423147"/>
                    <a:pt x="1013011" y="1683122"/>
                    <a:pt x="800099" y="1665193"/>
                  </a:cubicBezTo>
                  <a:cubicBezTo>
                    <a:pt x="587187" y="1647264"/>
                    <a:pt x="327211" y="1591234"/>
                    <a:pt x="194982" y="1423146"/>
                  </a:cubicBezTo>
                  <a:cubicBezTo>
                    <a:pt x="62753" y="1255058"/>
                    <a:pt x="13447" y="829235"/>
                    <a:pt x="6723" y="656664"/>
                  </a:cubicBezTo>
                  <a:cubicBezTo>
                    <a:pt x="0" y="484094"/>
                    <a:pt x="77320" y="435908"/>
                    <a:pt x="154641" y="387723"/>
                  </a:cubicBezTo>
                </a:path>
              </a:pathLst>
            </a:custGeom>
            <a:ln w="38100" cmpd="dbl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l-GR" sz="1600" dirty="0"/>
            </a:p>
          </p:txBody>
        </p:sp>
        <p:pic>
          <p:nvPicPr>
            <p:cNvPr id="23570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49983" y="4648200"/>
              <a:ext cx="32221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1095</Words>
  <Application>Microsoft Office PowerPoint</Application>
  <PresentationFormat>On-screen Show (4:3)</PresentationFormat>
  <Paragraphs>328</Paragraphs>
  <Slides>27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Θέμα του Office</vt:lpstr>
      <vt:lpstr>Εξίσωση</vt:lpstr>
      <vt:lpstr>Equation</vt:lpstr>
      <vt:lpstr>Selective Neighbor Caching</vt:lpstr>
      <vt:lpstr>Introduction: Mobile ICN and SNC</vt:lpstr>
      <vt:lpstr>Why mobile ICN?</vt:lpstr>
      <vt:lpstr>Why mobile ICN?</vt:lpstr>
      <vt:lpstr>Why SNC?</vt:lpstr>
      <vt:lpstr>Why SNC?</vt:lpstr>
      <vt:lpstr>Why SNC?</vt:lpstr>
      <vt:lpstr>Flat Selective Neighbor Caching</vt:lpstr>
      <vt:lpstr>Main Concept</vt:lpstr>
      <vt:lpstr>Slide 10</vt:lpstr>
      <vt:lpstr>Slide 11</vt:lpstr>
      <vt:lpstr>Slide 12</vt:lpstr>
      <vt:lpstr>Slide 13</vt:lpstr>
      <vt:lpstr>Optimization Goal</vt:lpstr>
      <vt:lpstr>Distributed Implementation</vt:lpstr>
      <vt:lpstr>Cache Cost</vt:lpstr>
      <vt:lpstr>SNC Advantages</vt:lpstr>
      <vt:lpstr>Hierarchical Selective Neighbor Caching</vt:lpstr>
      <vt:lpstr>Why Flat SNC is not enough?</vt:lpstr>
      <vt:lpstr>Why Flat SNC is not enough?</vt:lpstr>
      <vt:lpstr>Hierarchical SNC</vt:lpstr>
      <vt:lpstr>Hierarchical SNC</vt:lpstr>
      <vt:lpstr>Hierarchical SNC</vt:lpstr>
      <vt:lpstr>Challenges posed</vt:lpstr>
      <vt:lpstr>Hierarchical &lt;&gt; Co-operative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xvas</dc:creator>
  <cp:lastModifiedBy>georgex</cp:lastModifiedBy>
  <cp:revision>352</cp:revision>
  <dcterms:created xsi:type="dcterms:W3CDTF">2012-09-14T10:03:47Z</dcterms:created>
  <dcterms:modified xsi:type="dcterms:W3CDTF">2012-10-31T10:03:12Z</dcterms:modified>
</cp:coreProperties>
</file>