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2" r:id="rId4"/>
    <p:sldId id="263" r:id="rId5"/>
    <p:sldId id="266" r:id="rId6"/>
    <p:sldId id="265" r:id="rId7"/>
    <p:sldId id="267" r:id="rId8"/>
    <p:sldId id="268" r:id="rId9"/>
    <p:sldId id="269" r:id="rId10"/>
    <p:sldId id="260" r:id="rId11"/>
    <p:sldId id="258" r:id="rId12"/>
    <p:sldId id="270" r:id="rId13"/>
    <p:sldId id="272" r:id="rId14"/>
    <p:sldId id="273" r:id="rId15"/>
    <p:sldId id="271" r:id="rId16"/>
    <p:sldId id="274" r:id="rId17"/>
    <p:sldId id="261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DA33"/>
    <a:srgbClr val="01F2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71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088" y="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D306F-06BB-CE4C-AC63-3EA8C5109BC6}" type="datetimeFigureOut">
              <a:rPr lang="en-US" smtClean="0"/>
              <a:t>25/10/2012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C9BBF-303D-DF44-89C7-94D3F5567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49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B11F5-5265-5D4B-B0D1-9460613F1808}" type="datetimeFigureOut">
              <a:rPr lang="en-US" smtClean="0"/>
              <a:t>25/10/2012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AA6E6-345C-0E4A-B4BE-E99C39E03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771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So, we’re asking the questions,</a:t>
            </a:r>
          </a:p>
          <a:p>
            <a:r>
              <a:rPr lang="en-US" dirty="0" smtClean="0"/>
              <a:t>2 </a:t>
            </a:r>
            <a:r>
              <a:rPr lang="en-US" dirty="0" smtClean="0"/>
              <a:t>– what</a:t>
            </a:r>
            <a:r>
              <a:rPr lang="en-US" baseline="0" dirty="0" smtClean="0"/>
              <a:t> are the natural benefits of using ICN that we can see from the application layer?</a:t>
            </a:r>
          </a:p>
          <a:p>
            <a:pPr marL="0" indent="0">
              <a:buFont typeface="+mj-lt"/>
              <a:buNone/>
            </a:pPr>
            <a:r>
              <a:rPr lang="en-US" baseline="0" dirty="0" smtClean="0"/>
              <a:t>3 </a:t>
            </a:r>
            <a:r>
              <a:rPr lang="en-US" baseline="0" dirty="0" smtClean="0"/>
              <a:t>– </a:t>
            </a:r>
            <a:r>
              <a:rPr lang="en-US" dirty="0" smtClean="0"/>
              <a:t>What abstractions can we provide to facilitate interaction with an ICN layer?</a:t>
            </a:r>
          </a:p>
          <a:p>
            <a:pPr marL="0" indent="0">
              <a:buFont typeface="+mj-lt"/>
              <a:buNone/>
            </a:pPr>
            <a:r>
              <a:rPr lang="en-US" dirty="0" smtClean="0"/>
              <a:t>4</a:t>
            </a:r>
            <a:r>
              <a:rPr lang="en-US" baseline="0" dirty="0" smtClean="0"/>
              <a:t> - </a:t>
            </a:r>
            <a:r>
              <a:rPr lang="en-US" dirty="0" smtClean="0"/>
              <a:t>Finally</a:t>
            </a:r>
            <a:r>
              <a:rPr lang="en-US" dirty="0" smtClean="0"/>
              <a:t>, we want to</a:t>
            </a:r>
            <a:r>
              <a:rPr lang="en-US" baseline="0" dirty="0" smtClean="0"/>
              <a:t> build larger systems – this is the fundamental reason behind middleware.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AA6E6-345C-0E4A-B4BE-E99C39E030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19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tend to</a:t>
            </a:r>
            <a:r>
              <a:rPr lang="en-US" baseline="0" dirty="0" smtClean="0"/>
              <a:t> use the term “ontological middleware”, which can freak people out. Here’s a quick note on ontologies.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AA6E6-345C-0E4A-B4BE-E99C39E030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402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Both"/>
            </a:pPr>
            <a:r>
              <a:rPr lang="en-US" dirty="0" smtClean="0"/>
              <a:t>is consistency of</a:t>
            </a:r>
            <a:r>
              <a:rPr lang="en-US" baseline="0" dirty="0" smtClean="0"/>
              <a:t> the network information space.</a:t>
            </a:r>
          </a:p>
          <a:p>
            <a:pPr marL="228600" indent="-228600">
              <a:buAutoNum type="arabicParenBoth"/>
            </a:pPr>
            <a:r>
              <a:rPr lang="en-US" baseline="0" dirty="0" smtClean="0"/>
              <a:t>is consistency of the publications.</a:t>
            </a:r>
          </a:p>
          <a:p>
            <a:pPr marL="228600" indent="-228600">
              <a:buAutoNum type="arabicParenBoth"/>
            </a:pPr>
            <a:r>
              <a:rPr lang="en-US" baseline="0" dirty="0" smtClean="0"/>
              <a:t>You can then start annotating your publications with these new feature concepts.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AA6E6-345C-0E4A-B4BE-E99C39E030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11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 back to Stuart’s slide on </a:t>
            </a:r>
            <a:r>
              <a:rPr lang="en-US" dirty="0" err="1" smtClean="0"/>
              <a:t>personalisation</a:t>
            </a:r>
            <a:r>
              <a:rPr lang="en-US" dirty="0" smtClean="0"/>
              <a:t> – implicit and explicit metadata.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AA6E6-345C-0E4A-B4BE-E99C39E0306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40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charset="0"/>
                <a:cs typeface="ＭＳ Ｐゴシック" charset="0"/>
              </a:rPr>
              <a:t>When a film is produced in an edit suite, the system is able to output an Edit Decision List (EDL).</a:t>
            </a:r>
          </a:p>
          <a:p>
            <a:r>
              <a:rPr lang="en-GB" dirty="0" smtClean="0">
                <a:ea typeface="ＭＳ Ｐゴシック" charset="0"/>
                <a:cs typeface="ＭＳ Ｐゴシック" charset="0"/>
              </a:rPr>
              <a:t>EDL includes data such as clip number, file location, in-points and out-points which help the system identify a part of the film.</a:t>
            </a:r>
          </a:p>
          <a:p>
            <a:r>
              <a:rPr lang="en-GB" dirty="0" smtClean="0">
                <a:ea typeface="ＭＳ Ｐゴシック" charset="0"/>
                <a:cs typeface="ＭＳ Ｐゴシック" charset="0"/>
              </a:rPr>
              <a:t>SDN is a layer which sits on top of the editing process and uses the EDL to…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AA6E6-345C-0E4A-B4BE-E99C39E0306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76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 complexity of this as an authoring tool?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AA6E6-345C-0E4A-B4BE-E99C39E0306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70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31B8-2C73-3547-91D5-DB1467FBA43A}" type="datetime2">
              <a:rPr lang="en-GB" smtClean="0"/>
              <a:t>Thursday, 25 October 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Pursuit/Comet Joint Workshop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C4DD1-AEA0-694F-B89F-325F142D22AC}" type="datetime2">
              <a:rPr lang="en-GB" smtClean="0"/>
              <a:t>Thursday, 25 October 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Pursuit/Comet Joint Workshop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D43C-AEC1-7840-A4AC-A83404BE89BB}" type="datetime2">
              <a:rPr lang="en-GB" smtClean="0"/>
              <a:t>Thursday, 25 October 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Pursuit/Comet Joint Workshop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A3DA-5B91-FE4B-9944-32E2AB2AC781}" type="datetime2">
              <a:rPr lang="en-GB" smtClean="0"/>
              <a:t>Thursday, 25 October 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Pursuit/Comet Joint Workshop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3A13-0DD0-4744-882F-B972AB2D7AB4}" type="datetime2">
              <a:rPr lang="en-GB" smtClean="0"/>
              <a:t>Thursday, 25 October 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Pursuit/Comet Joint Workshop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8B31-2E9A-7D4C-8149-932114308395}" type="datetime2">
              <a:rPr lang="en-GB" smtClean="0"/>
              <a:t>Thursday, 25 October 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Pursuit/Comet Joint Workshop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14B8D-016F-A646-B92E-AE11CDD442AC}" type="datetime2">
              <a:rPr lang="en-GB" smtClean="0"/>
              <a:t>Thursday, 25 October 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Pursuit/Comet Joint Workshop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D65C-A5D1-104E-BEB6-DAB753014AED}" type="datetime2">
              <a:rPr lang="en-GB" smtClean="0"/>
              <a:t>Thursday, 25 October 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Pursuit/Comet Joint Workshop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F0AF8-A684-494B-88C4-8C4F896502E1}" type="datetime2">
              <a:rPr lang="en-GB" smtClean="0"/>
              <a:t>Thursday, 25 October 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Pursuit/Comet Joint Workshop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E39B-C25A-854F-B268-7F855295E579}" type="datetime2">
              <a:rPr lang="en-GB" smtClean="0"/>
              <a:t>Thursday, 25 October 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Pursuit/Comet Joint Workshop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E219-142E-0841-997F-9D235E4B0257}" type="datetime2">
              <a:rPr lang="en-GB" smtClean="0"/>
              <a:t>Thursday, 25 October 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Pursuit/Comet Joint Workshop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6819C09-472D-1E42-8857-0994EF662403}" type="datetime2">
              <a:rPr lang="en-GB" smtClean="0"/>
              <a:t>Thursday, 25 October 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r>
              <a:rPr lang="en-US" smtClean="0"/>
              <a:t>Pursuit/Comet Joint Workshop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tiff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4445" y="1371600"/>
            <a:ext cx="8294511" cy="1927225"/>
          </a:xfrm>
        </p:spPr>
        <p:txBody>
          <a:bodyPr/>
          <a:lstStyle/>
          <a:p>
            <a:r>
              <a:rPr lang="en-US" dirty="0" smtClean="0"/>
              <a:t>Delivering </a:t>
            </a:r>
            <a:r>
              <a:rPr lang="en-US" dirty="0" smtClean="0"/>
              <a:t>Stories with Pursuit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Story-delivery presentation and demo</a:t>
            </a:r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1800" dirty="0" smtClean="0"/>
              <a:t>Ben Tagger and Dirk Trossen (UCAM)</a:t>
            </a:r>
          </a:p>
          <a:p>
            <a:pPr algn="ctr"/>
            <a:r>
              <a:rPr lang="en-US" sz="1800" dirty="0" smtClean="0"/>
              <a:t> Stuart Porter (CTVC)</a:t>
            </a:r>
            <a:endParaRPr lang="en-US" sz="1800" dirty="0"/>
          </a:p>
        </p:txBody>
      </p:sp>
      <p:pic>
        <p:nvPicPr>
          <p:cNvPr id="5" name="Picture 4" descr="UCAMLogo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200" y="6248400"/>
            <a:ext cx="2336800" cy="609600"/>
          </a:xfrm>
          <a:prstGeom prst="rect">
            <a:avLst/>
          </a:prstGeom>
        </p:spPr>
      </p:pic>
      <p:pic>
        <p:nvPicPr>
          <p:cNvPr id="6" name="Picture 3" descr="ctvc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1390"/>
            <a:ext cx="1642533" cy="50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8944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4733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Delivering Media the Old (current) Way…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Pursuit/Comet Joint Workshop 2012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90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Pursuit/Comet Joint Workshop 2012</a:t>
            </a:r>
            <a:endParaRPr lang="en-US" dirty="0"/>
          </a:p>
        </p:txBody>
      </p:sp>
      <p:sp>
        <p:nvSpPr>
          <p:cNvPr id="53" name="Snip Same Side Corner Rectangle 52"/>
          <p:cNvSpPr/>
          <p:nvPr/>
        </p:nvSpPr>
        <p:spPr>
          <a:xfrm>
            <a:off x="5014104" y="1949029"/>
            <a:ext cx="3727199" cy="423292"/>
          </a:xfrm>
          <a:prstGeom prst="snip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media</a:t>
            </a:r>
            <a:endParaRPr lang="en-US" dirty="0"/>
          </a:p>
        </p:txBody>
      </p:sp>
      <p:sp>
        <p:nvSpPr>
          <p:cNvPr id="54" name="Rounded Rectangle 53"/>
          <p:cNvSpPr/>
          <p:nvPr/>
        </p:nvSpPr>
        <p:spPr>
          <a:xfrm>
            <a:off x="6213818" y="4459730"/>
            <a:ext cx="1338229" cy="118794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863090" y="4459730"/>
            <a:ext cx="1338229" cy="118794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Server</a:t>
            </a:r>
          </a:p>
        </p:txBody>
      </p:sp>
      <p:sp>
        <p:nvSpPr>
          <p:cNvPr id="56" name="Can 55"/>
          <p:cNvSpPr/>
          <p:nvPr/>
        </p:nvSpPr>
        <p:spPr>
          <a:xfrm>
            <a:off x="863090" y="1524000"/>
            <a:ext cx="1338229" cy="1515656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Media Repository</a:t>
            </a:r>
            <a:endParaRPr lang="en-US" dirty="0"/>
          </a:p>
        </p:txBody>
      </p:sp>
      <p:cxnSp>
        <p:nvCxnSpPr>
          <p:cNvPr id="57" name="Straight Connector 56"/>
          <p:cNvCxnSpPr>
            <a:stCxn id="55" idx="3"/>
            <a:endCxn id="54" idx="1"/>
          </p:cNvCxnSpPr>
          <p:nvPr/>
        </p:nvCxnSpPr>
        <p:spPr>
          <a:xfrm>
            <a:off x="2201319" y="5053703"/>
            <a:ext cx="4012499" cy="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2201319" y="4848884"/>
            <a:ext cx="218487" cy="204819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01319" y="4848884"/>
            <a:ext cx="218487" cy="204819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201319" y="4848884"/>
            <a:ext cx="218487" cy="204819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201319" y="4848884"/>
            <a:ext cx="218487" cy="204819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2201319" y="4848884"/>
            <a:ext cx="218487" cy="204819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>
            <a:stCxn id="56" idx="3"/>
            <a:endCxn id="55" idx="0"/>
          </p:cNvCxnSpPr>
          <p:nvPr/>
        </p:nvCxnSpPr>
        <p:spPr>
          <a:xfrm>
            <a:off x="1532205" y="3039656"/>
            <a:ext cx="0" cy="1420074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564666" y="5053703"/>
            <a:ext cx="970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1532205" y="3039656"/>
            <a:ext cx="218487" cy="204819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nip Same Side Corner Rectangle 65"/>
          <p:cNvSpPr/>
          <p:nvPr/>
        </p:nvSpPr>
        <p:spPr>
          <a:xfrm>
            <a:off x="5012867" y="1954118"/>
            <a:ext cx="3727199" cy="423292"/>
          </a:xfrm>
          <a:prstGeom prst="snip2SameRect">
            <a:avLst/>
          </a:prstGeom>
          <a:solidFill>
            <a:srgbClr val="66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media</a:t>
            </a:r>
            <a:endParaRPr lang="en-US" dirty="0"/>
          </a:p>
        </p:txBody>
      </p:sp>
      <p:cxnSp>
        <p:nvCxnSpPr>
          <p:cNvPr id="67" name="Straight Connector 66"/>
          <p:cNvCxnSpPr>
            <a:stCxn id="66" idx="1"/>
            <a:endCxn id="54" idx="0"/>
          </p:cNvCxnSpPr>
          <p:nvPr/>
        </p:nvCxnSpPr>
        <p:spPr>
          <a:xfrm>
            <a:off x="6876467" y="2377410"/>
            <a:ext cx="6466" cy="208232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6865004" y="4254911"/>
            <a:ext cx="218487" cy="204819"/>
          </a:xfrm>
          <a:prstGeom prst="ellipse">
            <a:avLst/>
          </a:prstGeom>
          <a:solidFill>
            <a:srgbClr val="66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lide Number Placeholder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54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9228E-7 2.91802E-6 L -0.00017 0.1873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9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0" presetClass="path" presetSubtype="0" repeatCount="indefinite" fill="remove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-6.47926E-6 -7.29041E-6 L 0.42373 0.00208 " pathEditMode="relative" ptsTypes="AA">
                                      <p:cBhvr>
                                        <p:cTn id="2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6.47926E-6 -7.29041E-6 L 0.42373 0.00208 " pathEditMode="relative" ptsTypes="AA">
                                      <p:cBhvr>
                                        <p:cTn id="2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0" presetClass="path" presetSubtype="0" repeatCount="indefinite" fill="remove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6.47926E-6 -7.29041E-6 L 0.42373 0.00208 " pathEditMode="relative" ptsTypes="AA">
                                      <p:cBhvr>
                                        <p:cTn id="2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0" presetClass="path" presetSubtype="0" repeatCount="indefinite" fill="remove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6.47926E-6 -7.29041E-6 L 0.42373 0.00208 " pathEditMode="relative" ptsTypes="AA">
                                      <p:cBhvr>
                                        <p:cTn id="3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000"/>
                            </p:stCondLst>
                            <p:childTnLst>
                              <p:par>
                                <p:cTn id="32" presetID="0" presetClass="path" presetSubtype="0" repeatCount="indefinite" fill="remove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6.47926E-6 -7.29041E-6 L 0.42373 0.00208 " pathEditMode="relative" ptsTypes="AA">
                                      <p:cBhvr>
                                        <p:cTn id="3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500"/>
                            </p:stCondLst>
                            <p:childTnLst>
                              <p:par>
                                <p:cTn id="37" presetID="0" presetClass="path" presetSubtype="0" repeatCount="indefinite" fill="remove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3.99792E-6 -2.43631E-6 L 0.00121 -0.286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143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8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3500"/>
                            </p:stCondLst>
                            <p:childTnLst>
                              <p:par>
                                <p:cTn id="44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8" grpId="1" animBg="1"/>
      <p:bldP spid="58" grpId="2" animBg="1"/>
      <p:bldP spid="59" grpId="0" animBg="1"/>
      <p:bldP spid="59" grpId="1" animBg="1"/>
      <p:bldP spid="59" grpId="2" animBg="1"/>
      <p:bldP spid="60" grpId="0" animBg="1"/>
      <p:bldP spid="60" grpId="1" animBg="1"/>
      <p:bldP spid="60" grpId="2" animBg="1"/>
      <p:bldP spid="61" grpId="0" animBg="1"/>
      <p:bldP spid="61" grpId="1" animBg="1"/>
      <p:bldP spid="61" grpId="2" animBg="1"/>
      <p:bldP spid="62" grpId="0" animBg="1"/>
      <p:bldP spid="62" grpId="1" animBg="1"/>
      <p:bldP spid="62" grpId="2" animBg="1"/>
      <p:bldP spid="65" grpId="0" animBg="1"/>
      <p:bldP spid="65" grpId="1" animBg="1"/>
      <p:bldP spid="65" grpId="2" animBg="1"/>
      <p:bldP spid="66" grpId="0" animBg="1"/>
      <p:bldP spid="68" grpId="0" animBg="1"/>
      <p:bldP spid="68" grpId="1" animBg="1"/>
      <p:bldP spid="68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4733"/>
            <a:ext cx="8229600" cy="990600"/>
          </a:xfrm>
        </p:spPr>
        <p:txBody>
          <a:bodyPr/>
          <a:lstStyle/>
          <a:p>
            <a:r>
              <a:rPr lang="en-US" dirty="0" smtClean="0"/>
              <a:t>Delivering Media the ICN Way…!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Pursuit/Comet Joint Workshop 2012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5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Pursuit/Comet Joint Workshop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2001838" y="2163763"/>
            <a:ext cx="838200" cy="844550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3" y="1506538"/>
            <a:ext cx="71755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loud 7"/>
          <p:cNvSpPr/>
          <p:nvPr/>
        </p:nvSpPr>
        <p:spPr>
          <a:xfrm>
            <a:off x="104775" y="3355975"/>
            <a:ext cx="1541463" cy="887413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Video…</a:t>
            </a:r>
          </a:p>
        </p:txBody>
      </p:sp>
      <p:sp>
        <p:nvSpPr>
          <p:cNvPr id="9" name="Cloud 8"/>
          <p:cNvSpPr/>
          <p:nvPr/>
        </p:nvSpPr>
        <p:spPr>
          <a:xfrm>
            <a:off x="3124200" y="1062038"/>
            <a:ext cx="2254250" cy="887412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Blackadder…</a:t>
            </a:r>
          </a:p>
        </p:txBody>
      </p:sp>
      <p:sp>
        <p:nvSpPr>
          <p:cNvPr id="10" name="Cloud 9"/>
          <p:cNvSpPr/>
          <p:nvPr/>
        </p:nvSpPr>
        <p:spPr>
          <a:xfrm>
            <a:off x="3471863" y="2024063"/>
            <a:ext cx="2547937" cy="887412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Dissemination…</a:t>
            </a:r>
          </a:p>
        </p:txBody>
      </p:sp>
      <p:sp>
        <p:nvSpPr>
          <p:cNvPr id="11" name="Cloud 10"/>
          <p:cNvSpPr/>
          <p:nvPr/>
        </p:nvSpPr>
        <p:spPr>
          <a:xfrm>
            <a:off x="104775" y="992188"/>
            <a:ext cx="1541463" cy="887412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Pursuit…</a:t>
            </a:r>
          </a:p>
        </p:txBody>
      </p:sp>
      <p:cxnSp>
        <p:nvCxnSpPr>
          <p:cNvPr id="12" name="Straight Connector 11"/>
          <p:cNvCxnSpPr>
            <a:stCxn id="6" idx="0"/>
            <a:endCxn id="7" idx="2"/>
          </p:cNvCxnSpPr>
          <p:nvPr/>
        </p:nvCxnSpPr>
        <p:spPr>
          <a:xfrm flipV="1">
            <a:off x="2420938" y="1884363"/>
            <a:ext cx="0" cy="279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2005013" y="3355975"/>
            <a:ext cx="822325" cy="60007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over 18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04775" y="2214563"/>
            <a:ext cx="1431925" cy="736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HD subscription</a:t>
            </a:r>
          </a:p>
        </p:txBody>
      </p:sp>
      <p:cxnSp>
        <p:nvCxnSpPr>
          <p:cNvPr id="15" name="Straight Connector 14"/>
          <p:cNvCxnSpPr>
            <a:stCxn id="6" idx="4"/>
            <a:endCxn id="13" idx="0"/>
          </p:cNvCxnSpPr>
          <p:nvPr/>
        </p:nvCxnSpPr>
        <p:spPr>
          <a:xfrm flipH="1">
            <a:off x="2416175" y="3008313"/>
            <a:ext cx="4763" cy="3476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4" idx="3"/>
            <a:endCxn id="6" idx="2"/>
          </p:cNvCxnSpPr>
          <p:nvPr/>
        </p:nvCxnSpPr>
        <p:spPr>
          <a:xfrm>
            <a:off x="1536700" y="2582863"/>
            <a:ext cx="465138" cy="31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762250" y="2070100"/>
            <a:ext cx="160338" cy="1857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63863" y="1857375"/>
            <a:ext cx="160337" cy="1857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922588" y="2398713"/>
            <a:ext cx="161925" cy="1873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33738" y="2395538"/>
            <a:ext cx="160337" cy="1873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841500" y="2951163"/>
            <a:ext cx="160338" cy="1873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646238" y="3168650"/>
            <a:ext cx="161925" cy="1873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844675" y="2046288"/>
            <a:ext cx="161925" cy="1873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566863" y="1790700"/>
            <a:ext cx="160337" cy="1873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5" name="Cube 24"/>
          <p:cNvSpPr/>
          <p:nvPr/>
        </p:nvSpPr>
        <p:spPr>
          <a:xfrm>
            <a:off x="4127500" y="4660900"/>
            <a:ext cx="1663700" cy="1168400"/>
          </a:xfrm>
          <a:prstGeom prst="cube">
            <a:avLst>
              <a:gd name="adj" fmla="val 10870"/>
            </a:avLst>
          </a:prstGeom>
          <a:solidFill>
            <a:srgbClr val="FF66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SDN (Player)</a:t>
            </a:r>
          </a:p>
        </p:txBody>
      </p:sp>
      <p:sp>
        <p:nvSpPr>
          <p:cNvPr id="26" name="Right Arrow 25"/>
          <p:cNvSpPr/>
          <p:nvPr/>
        </p:nvSpPr>
        <p:spPr>
          <a:xfrm rot="5400000">
            <a:off x="1950244" y="4406107"/>
            <a:ext cx="933450" cy="31591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7" name="Trapezoid 26"/>
          <p:cNvSpPr/>
          <p:nvPr/>
        </p:nvSpPr>
        <p:spPr>
          <a:xfrm>
            <a:off x="6413500" y="4572000"/>
            <a:ext cx="2235200" cy="1454150"/>
          </a:xfrm>
          <a:prstGeom prst="trapezoi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Middleware/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Blackadder/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Publishers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127500" y="3355975"/>
            <a:ext cx="1689100" cy="9604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UCAM Summer School Promo</a:t>
            </a:r>
          </a:p>
        </p:txBody>
      </p:sp>
      <p:sp>
        <p:nvSpPr>
          <p:cNvPr id="29" name="Folded Corner 28"/>
          <p:cNvSpPr/>
          <p:nvPr/>
        </p:nvSpPr>
        <p:spPr>
          <a:xfrm>
            <a:off x="1804988" y="5119688"/>
            <a:ext cx="1425575" cy="506412"/>
          </a:xfrm>
          <a:prstGeom prst="foldedCorner">
            <a:avLst>
              <a:gd name="adj" fmla="val 4089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query</a:t>
            </a:r>
          </a:p>
        </p:txBody>
      </p:sp>
      <p:sp>
        <p:nvSpPr>
          <p:cNvPr id="30" name="Right Arrow 29"/>
          <p:cNvSpPr/>
          <p:nvPr/>
        </p:nvSpPr>
        <p:spPr>
          <a:xfrm>
            <a:off x="3230563" y="5132388"/>
            <a:ext cx="896937" cy="31591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5694363" y="5132388"/>
            <a:ext cx="896937" cy="31591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2" name="Bent Arrow 31"/>
          <p:cNvSpPr/>
          <p:nvPr/>
        </p:nvSpPr>
        <p:spPr>
          <a:xfrm flipH="1">
            <a:off x="5816600" y="3619500"/>
            <a:ext cx="1790700" cy="957263"/>
          </a:xfrm>
          <a:prstGeom prst="bentArrow">
            <a:avLst>
              <a:gd name="adj1" fmla="val 17034"/>
              <a:gd name="adj2" fmla="val 17034"/>
              <a:gd name="adj3" fmla="val 19689"/>
              <a:gd name="adj4" fmla="val 4375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Right Arrow 32"/>
          <p:cNvSpPr/>
          <p:nvPr/>
        </p:nvSpPr>
        <p:spPr>
          <a:xfrm rot="5400000">
            <a:off x="4727575" y="4375151"/>
            <a:ext cx="433387" cy="31591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12247036">
            <a:off x="2819400" y="2941638"/>
            <a:ext cx="1350963" cy="315912"/>
          </a:xfrm>
          <a:prstGeom prst="rightArrow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600575" y="2938463"/>
            <a:ext cx="1001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(</a:t>
            </a:r>
            <a:r>
              <a:rPr lang="en-US" sz="1800"/>
              <a:t>EDL</a:t>
            </a:r>
            <a:r>
              <a:rPr 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89014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Pursuit/Comet Joint Workshop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603500" y="1270000"/>
            <a:ext cx="5473700" cy="33655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43238" y="3516313"/>
            <a:ext cx="4665662" cy="8509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144838" y="3941763"/>
            <a:ext cx="4457700" cy="3238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clip N metadata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043238" y="1462088"/>
            <a:ext cx="4665662" cy="8509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43238" y="1492250"/>
            <a:ext cx="4667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alibri" charset="0"/>
                <a:cs typeface="Calibri" charset="0"/>
              </a:rPr>
              <a:t>Clip #1: [source_media] [start_time] [end_time]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144838" y="1887538"/>
            <a:ext cx="4457700" cy="3238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clip 1 metadata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1638300" y="1676400"/>
            <a:ext cx="1404938" cy="3556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043238" y="2505075"/>
            <a:ext cx="4665662" cy="8509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043238" y="2535238"/>
            <a:ext cx="4667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alibri" charset="0"/>
                <a:cs typeface="Calibri" charset="0"/>
              </a:rPr>
              <a:t>Clip #2: [source_media] [start_time] [end_time]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144838" y="2930525"/>
            <a:ext cx="4457700" cy="3238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clip 2 metadata</a:t>
            </a:r>
          </a:p>
        </p:txBody>
      </p:sp>
      <p:sp>
        <p:nvSpPr>
          <p:cNvPr id="16" name="Bent Arrow 15"/>
          <p:cNvSpPr/>
          <p:nvPr/>
        </p:nvSpPr>
        <p:spPr>
          <a:xfrm flipV="1">
            <a:off x="1143000" y="2032000"/>
            <a:ext cx="1900238" cy="1114425"/>
          </a:xfrm>
          <a:prstGeom prst="bentArrow">
            <a:avLst>
              <a:gd name="adj1" fmla="val 19118"/>
              <a:gd name="adj2" fmla="val 17353"/>
              <a:gd name="adj3" fmla="val 20294"/>
              <a:gd name="adj4" fmla="val 4375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43238" y="3548063"/>
            <a:ext cx="2157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alibri" charset="0"/>
                <a:cs typeface="Calibri" charset="0"/>
              </a:rPr>
              <a:t>Clip #N: and so on…..</a:t>
            </a:r>
          </a:p>
        </p:txBody>
      </p:sp>
      <p:sp>
        <p:nvSpPr>
          <p:cNvPr id="18" name="Bent Arrow 17"/>
          <p:cNvSpPr/>
          <p:nvPr/>
        </p:nvSpPr>
        <p:spPr>
          <a:xfrm flipV="1">
            <a:off x="1143000" y="2032000"/>
            <a:ext cx="1900238" cy="2108200"/>
          </a:xfrm>
          <a:prstGeom prst="bentArrow">
            <a:avLst>
              <a:gd name="adj1" fmla="val 10636"/>
              <a:gd name="adj2" fmla="val 8661"/>
              <a:gd name="adj3" fmla="val 12271"/>
              <a:gd name="adj4" fmla="val 4107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09600" y="4970463"/>
            <a:ext cx="1714500" cy="985837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programme metadata</a:t>
            </a:r>
          </a:p>
        </p:txBody>
      </p:sp>
      <p:sp>
        <p:nvSpPr>
          <p:cNvPr id="20" name="Left-Right Arrow 19"/>
          <p:cNvSpPr/>
          <p:nvPr/>
        </p:nvSpPr>
        <p:spPr>
          <a:xfrm>
            <a:off x="2400300" y="5353050"/>
            <a:ext cx="1562100" cy="209550"/>
          </a:xfrm>
          <a:prstGeom prst="leftRightArrow">
            <a:avLst>
              <a:gd name="adj1" fmla="val 39861"/>
              <a:gd name="adj2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482850" y="5119688"/>
            <a:ext cx="1365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latin typeface="Calibri" charset="0"/>
                <a:cs typeface="Calibri" charset="0"/>
              </a:rPr>
              <a:t>check for consistency</a:t>
            </a:r>
          </a:p>
        </p:txBody>
      </p:sp>
      <p:sp>
        <p:nvSpPr>
          <p:cNvPr id="22" name="Right Arrow 21"/>
          <p:cNvSpPr/>
          <p:nvPr/>
        </p:nvSpPr>
        <p:spPr>
          <a:xfrm rot="5400000">
            <a:off x="-224632" y="3323432"/>
            <a:ext cx="2938463" cy="3556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127500" y="3355975"/>
            <a:ext cx="1689100" cy="9604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UCAM Summer School Promo</a:t>
            </a:r>
          </a:p>
        </p:txBody>
      </p:sp>
    </p:spTree>
    <p:extLst>
      <p:ext uri="{BB962C8B-B14F-4D97-AF65-F5344CB8AC3E}">
        <p14:creationId xmlns:p14="http://schemas.microsoft.com/office/powerpoint/2010/main" val="2558491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40741E-7 L -0.41667 -0.294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3" y="-1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7 L 0.09896 0.2685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8" y="13426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0.09879 0.3518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31" y="17593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9259E-6 L 0.09879 0.4407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31" y="2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8" grpId="1" animBg="1"/>
      <p:bldP spid="9" grpId="0" animBg="1"/>
      <p:bldP spid="10" grpId="0"/>
      <p:bldP spid="11" grpId="0" animBg="1"/>
      <p:bldP spid="11" grpId="1" animBg="1"/>
      <p:bldP spid="12" grpId="0" animBg="1"/>
      <p:bldP spid="13" grpId="0" animBg="1"/>
      <p:bldP spid="14" grpId="0"/>
      <p:bldP spid="15" grpId="0" animBg="1"/>
      <p:bldP spid="15" grpId="1" animBg="1"/>
      <p:bldP spid="17" grpId="0"/>
      <p:bldP spid="19" grpId="0" animBg="1"/>
      <p:bldP spid="20" grpId="0" animBg="1"/>
      <p:bldP spid="21" grpId="0"/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Edit Decision List (EDL)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Pursuit/Comet Joint Workshop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5058" y="1524000"/>
            <a:ext cx="5824008" cy="4967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1814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EDL Demo.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22867"/>
          </a:xfrm>
        </p:spPr>
        <p:txBody>
          <a:bodyPr/>
          <a:lstStyle/>
          <a:p>
            <a:r>
              <a:rPr lang="en-US" dirty="0" smtClean="0"/>
              <a:t>Disney employees, look away now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Passive vs. Active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Pursuit/Comet Joint Workshop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72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Straight Connector 66"/>
          <p:cNvCxnSpPr>
            <a:stCxn id="65" idx="1"/>
            <a:endCxn id="4" idx="2"/>
          </p:cNvCxnSpPr>
          <p:nvPr/>
        </p:nvCxnSpPr>
        <p:spPr>
          <a:xfrm flipH="1" flipV="1">
            <a:off x="4487798" y="3004004"/>
            <a:ext cx="672432" cy="1140155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an 5"/>
          <p:cNvSpPr/>
          <p:nvPr/>
        </p:nvSpPr>
        <p:spPr>
          <a:xfrm>
            <a:off x="336499" y="3550186"/>
            <a:ext cx="1338229" cy="1515656"/>
          </a:xfrm>
          <a:prstGeom prst="can">
            <a:avLst/>
          </a:prstGeom>
          <a:solidFill>
            <a:srgbClr val="008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Media Repository</a:t>
            </a:r>
            <a:endParaRPr lang="en-US" dirty="0"/>
          </a:p>
        </p:txBody>
      </p:sp>
      <p:cxnSp>
        <p:nvCxnSpPr>
          <p:cNvPr id="10" name="Straight Connector 9"/>
          <p:cNvCxnSpPr>
            <a:stCxn id="5" idx="3"/>
            <a:endCxn id="4" idx="1"/>
          </p:cNvCxnSpPr>
          <p:nvPr/>
        </p:nvCxnSpPr>
        <p:spPr>
          <a:xfrm>
            <a:off x="1686190" y="2410031"/>
            <a:ext cx="2078375" cy="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686190" y="2205212"/>
            <a:ext cx="218487" cy="20481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686190" y="2205212"/>
            <a:ext cx="218487" cy="20481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6" idx="0"/>
            <a:endCxn id="5" idx="2"/>
          </p:cNvCxnSpPr>
          <p:nvPr/>
        </p:nvCxnSpPr>
        <p:spPr>
          <a:xfrm flipV="1">
            <a:off x="1005614" y="3004004"/>
            <a:ext cx="11462" cy="880739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005614" y="3679924"/>
            <a:ext cx="218487" cy="204819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endCxn id="4" idx="0"/>
          </p:cNvCxnSpPr>
          <p:nvPr/>
        </p:nvCxnSpPr>
        <p:spPr>
          <a:xfrm flipH="1">
            <a:off x="4487798" y="948993"/>
            <a:ext cx="16294" cy="867065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492628" y="1611239"/>
            <a:ext cx="218487" cy="20481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an 41"/>
          <p:cNvSpPr/>
          <p:nvPr/>
        </p:nvSpPr>
        <p:spPr>
          <a:xfrm>
            <a:off x="7466811" y="3536534"/>
            <a:ext cx="1338229" cy="1515656"/>
          </a:xfrm>
          <a:prstGeom prst="ca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Media Repository</a:t>
            </a:r>
            <a:endParaRPr lang="en-US" dirty="0"/>
          </a:p>
        </p:txBody>
      </p:sp>
      <p:cxnSp>
        <p:nvCxnSpPr>
          <p:cNvPr id="43" name="Straight Connector 42"/>
          <p:cNvCxnSpPr>
            <a:stCxn id="41" idx="1"/>
            <a:endCxn id="4" idx="3"/>
          </p:cNvCxnSpPr>
          <p:nvPr/>
        </p:nvCxnSpPr>
        <p:spPr>
          <a:xfrm flipH="1">
            <a:off x="5211030" y="2396379"/>
            <a:ext cx="2267243" cy="13652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7248324" y="2205212"/>
            <a:ext cx="218487" cy="20481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7248324" y="2205212"/>
            <a:ext cx="218487" cy="20481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>
            <a:stCxn id="42" idx="0"/>
            <a:endCxn id="41" idx="2"/>
          </p:cNvCxnSpPr>
          <p:nvPr/>
        </p:nvCxnSpPr>
        <p:spPr>
          <a:xfrm flipV="1">
            <a:off x="8135926" y="2990352"/>
            <a:ext cx="11462" cy="880739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8135926" y="3666272"/>
            <a:ext cx="218487" cy="20481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an 54"/>
          <p:cNvSpPr/>
          <p:nvPr/>
        </p:nvSpPr>
        <p:spPr>
          <a:xfrm>
            <a:off x="2364074" y="5284314"/>
            <a:ext cx="1338229" cy="1515656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Media Repository</a:t>
            </a:r>
            <a:endParaRPr lang="en-US" dirty="0"/>
          </a:p>
        </p:txBody>
      </p:sp>
      <p:cxnSp>
        <p:nvCxnSpPr>
          <p:cNvPr id="56" name="Straight Connector 55"/>
          <p:cNvCxnSpPr>
            <a:stCxn id="54" idx="3"/>
            <a:endCxn id="4" idx="2"/>
          </p:cNvCxnSpPr>
          <p:nvPr/>
        </p:nvCxnSpPr>
        <p:spPr>
          <a:xfrm flipV="1">
            <a:off x="3713765" y="3004004"/>
            <a:ext cx="774033" cy="1140155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3689654" y="3941477"/>
            <a:ext cx="218487" cy="20481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>
            <a:stCxn id="55" idx="0"/>
            <a:endCxn id="54" idx="2"/>
          </p:cNvCxnSpPr>
          <p:nvPr/>
        </p:nvCxnSpPr>
        <p:spPr>
          <a:xfrm flipV="1">
            <a:off x="3033189" y="4738132"/>
            <a:ext cx="11462" cy="880739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3033189" y="5414052"/>
            <a:ext cx="218487" cy="2048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Can 65"/>
          <p:cNvSpPr/>
          <p:nvPr/>
        </p:nvSpPr>
        <p:spPr>
          <a:xfrm>
            <a:off x="5148768" y="5284314"/>
            <a:ext cx="1338229" cy="1515656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Media Repository</a:t>
            </a:r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4943255" y="3925850"/>
            <a:ext cx="218487" cy="20481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/>
          <p:cNvCxnSpPr>
            <a:stCxn id="66" idx="0"/>
            <a:endCxn id="65" idx="2"/>
          </p:cNvCxnSpPr>
          <p:nvPr/>
        </p:nvCxnSpPr>
        <p:spPr>
          <a:xfrm flipV="1">
            <a:off x="5817883" y="4738132"/>
            <a:ext cx="11462" cy="880739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5817883" y="5414052"/>
            <a:ext cx="218487" cy="2048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nip Same Side Corner Rectangle 50"/>
          <p:cNvSpPr/>
          <p:nvPr/>
        </p:nvSpPr>
        <p:spPr>
          <a:xfrm>
            <a:off x="1109801" y="520612"/>
            <a:ext cx="6789599" cy="423292"/>
          </a:xfrm>
          <a:prstGeom prst="snip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media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764565" y="529981"/>
            <a:ext cx="1446465" cy="4190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media</a:t>
            </a: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1109801" y="529981"/>
            <a:ext cx="1446465" cy="419012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2556267" y="529981"/>
            <a:ext cx="1208298" cy="419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5211030" y="529981"/>
            <a:ext cx="2688370" cy="419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Pursuit/Comet Joint Workshop 2012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764565" y="1816058"/>
            <a:ext cx="1446465" cy="1187946"/>
          </a:xfrm>
          <a:prstGeom prst="round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Subscriber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47961" y="1816058"/>
            <a:ext cx="1338229" cy="118794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Publisher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7478273" y="1802406"/>
            <a:ext cx="1338229" cy="118794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Publisher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2375536" y="3550186"/>
            <a:ext cx="1338229" cy="118794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Publisher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5160230" y="3550186"/>
            <a:ext cx="1338229" cy="118794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Publisher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571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769"/>
    </mc:Choice>
    <mc:Fallback xmlns="">
      <p:transition spd="slow" advTm="67769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L 0.0007 -0.1321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662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fill="remove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61111E-6 3.33333E-6 L -0.00018 -0.1326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664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33333E-6 L -0.00017 -0.1326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664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fill="remove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88889E-6 4.44444E-6 L -0.00018 -0.130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6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0" presetClass="path" presetSubtype="0" repeatCount="indefinite" fill="remove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5E-6 -2.59259E-6 L -0.25209 0.000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04" y="23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0" presetClass="path" presetSubtype="0" repeatCount="indefinite" fill="remove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5.55556E-7 1.48148E-6 L -0.07101 -0.1680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59" y="-8403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0" presetClass="path" presetSubtype="0" repeatCount="indefinite" fill="remove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38889E-6 -3.33333E-6 L 0.08247 -0.1703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15" y="-851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0" presetClass="path" presetSubtype="0" repeatCount="indefinite" fill="remove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38889E-6 1.48148E-6 L -0.00521 -0.13241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-662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0" presetClass="path" presetSubtype="0" repeatCount="indefinite" fill="remove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1.95211E-6 1.62112E-6 L 0.21551 0.0002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500"/>
                            </p:stCondLst>
                            <p:childTnLst>
                              <p:par>
                                <p:cTn id="50" presetID="0" presetClass="path" presetSubtype="0" repeatCount="indefinite" fill="remove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4.16667E-6 -2.59259E-6 L 0.23125 0.0004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63" y="23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0" presetClass="pat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259E-6 L -0.25209 0.0007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04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6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6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6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6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6000"/>
                            </p:stCondLst>
                            <p:childTnLst>
                              <p:par>
                                <p:cTn id="70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20" grpId="0" animBg="1"/>
      <p:bldP spid="20" grpId="1" animBg="1"/>
      <p:bldP spid="20" grpId="2" animBg="1"/>
      <p:bldP spid="25" grpId="0" animBg="1"/>
      <p:bldP spid="25" grpId="1" animBg="1"/>
      <p:bldP spid="25" grpId="2" animBg="1"/>
      <p:bldP spid="45" grpId="0" animBg="1"/>
      <p:bldP spid="45" grpId="1" animBg="1"/>
      <p:bldP spid="45" grpId="2" animBg="1"/>
      <p:bldP spid="48" grpId="0" animBg="1"/>
      <p:bldP spid="48" grpId="1" animBg="1"/>
      <p:bldP spid="48" grpId="2" animBg="1"/>
      <p:bldP spid="50" grpId="0" animBg="1"/>
      <p:bldP spid="50" grpId="1" animBg="1"/>
      <p:bldP spid="50" grpId="2" animBg="1"/>
      <p:bldP spid="61" grpId="0" animBg="1"/>
      <p:bldP spid="61" grpId="1" animBg="1"/>
      <p:bldP spid="61" grpId="2" animBg="1"/>
      <p:bldP spid="63" grpId="0" animBg="1"/>
      <p:bldP spid="63" grpId="1" animBg="1"/>
      <p:bldP spid="63" grpId="2" animBg="1"/>
      <p:bldP spid="72" grpId="0" animBg="1"/>
      <p:bldP spid="72" grpId="1" animBg="1"/>
      <p:bldP spid="72" grpId="2" animBg="1"/>
      <p:bldP spid="74" grpId="0" animBg="1"/>
      <p:bldP spid="74" grpId="1" animBg="1"/>
      <p:bldP spid="74" grpId="2" animBg="1"/>
      <p:bldP spid="2" grpId="0" animBg="1"/>
      <p:bldP spid="76" grpId="0" animBg="1"/>
      <p:bldP spid="77" grpId="0" animBg="1"/>
      <p:bldP spid="7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 Demo.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22867"/>
          </a:xfrm>
        </p:spPr>
        <p:txBody>
          <a:bodyPr/>
          <a:lstStyle/>
          <a:p>
            <a:r>
              <a:rPr lang="en-US" dirty="0" smtClean="0"/>
              <a:t>Sample programming with UK &amp; US versions.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Pursuit/Comet Joint Workshop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14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2705100"/>
            <a:ext cx="8229600" cy="990600"/>
          </a:xfrm>
        </p:spPr>
        <p:txBody>
          <a:bodyPr/>
          <a:lstStyle/>
          <a:p>
            <a:r>
              <a:rPr lang="en-US" dirty="0" smtClean="0"/>
              <a:t>Thanks for Listening..!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Pursuit/Comet Joint Workshop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54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doing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222"/>
            <a:ext cx="8229600" cy="4416778"/>
          </a:xfrm>
        </p:spPr>
        <p:txBody>
          <a:bodyPr/>
          <a:lstStyle/>
          <a:p>
            <a:r>
              <a:rPr lang="en-US" dirty="0" smtClean="0"/>
              <a:t>Present the middleware design (briefly!)</a:t>
            </a:r>
          </a:p>
          <a:p>
            <a:r>
              <a:rPr lang="en-US" dirty="0" smtClean="0"/>
              <a:t>Present the story-delivery design (briefly!)</a:t>
            </a:r>
          </a:p>
          <a:p>
            <a:r>
              <a:rPr lang="en-US" dirty="0" smtClean="0"/>
              <a:t>What are these EDL things?</a:t>
            </a:r>
          </a:p>
          <a:p>
            <a:r>
              <a:rPr lang="en-US" dirty="0" smtClean="0"/>
              <a:t>Demo: Investigating network resources.</a:t>
            </a:r>
          </a:p>
          <a:p>
            <a:r>
              <a:rPr lang="en-US" dirty="0" smtClean="0"/>
              <a:t>Demo: Modelling EDLs within our network.</a:t>
            </a:r>
          </a:p>
          <a:p>
            <a:r>
              <a:rPr lang="en-US" dirty="0" smtClean="0"/>
              <a:t>Demo: Building and disseminating multi-version media.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Pursuit/Comet Joint Workshop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91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Pursuit/Comet Joint Workshop 2012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Why are we building ICN middleware?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292934"/>
                </a:solidFill>
              </a:rPr>
              <a:t>To help demonstrate the efficacy of our network from the application layer.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292934"/>
                </a:solidFill>
              </a:rPr>
              <a:t>To provide solutions for a publish-subscribe networking paradigm (i.e., How do I get data if I don’t know where/what it is?)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292934"/>
                </a:solidFill>
              </a:rPr>
              <a:t>To illustrate the reduction of complexity of the required middleware layer when using </a:t>
            </a:r>
            <a:r>
              <a:rPr lang="en-US" i="1" dirty="0" smtClean="0">
                <a:solidFill>
                  <a:srgbClr val="292934"/>
                </a:solidFill>
              </a:rPr>
              <a:t>compatible</a:t>
            </a:r>
            <a:r>
              <a:rPr lang="en-US" dirty="0" smtClean="0">
                <a:solidFill>
                  <a:srgbClr val="292934"/>
                </a:solidFill>
              </a:rPr>
              <a:t> constructs (e.g. ontologies).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292934"/>
                </a:solidFill>
              </a:rPr>
              <a:t>We want to build larger systems – Middleware promotes Integration – Integration enables the building of large-scale systems.</a:t>
            </a:r>
            <a:endParaRPr lang="en-US" dirty="0">
              <a:solidFill>
                <a:srgbClr val="29293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32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Pursuit/Comet Joint Workshop 2012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 smtClean="0"/>
              <a:t>What is an Ontology?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A model for describing the world (a domain).</a:t>
            </a:r>
          </a:p>
          <a:p>
            <a:r>
              <a:rPr lang="en-US" dirty="0" smtClean="0"/>
              <a:t>Represents domain knowledge as sets of concepts.</a:t>
            </a:r>
          </a:p>
          <a:p>
            <a:r>
              <a:rPr lang="en-US" dirty="0" smtClean="0"/>
              <a:t>You can define relationships between the concepts.</a:t>
            </a:r>
          </a:p>
          <a:p>
            <a:endParaRPr lang="en-US" dirty="0" smtClean="0"/>
          </a:p>
          <a:p>
            <a:r>
              <a:rPr lang="en-US" dirty="0" smtClean="0"/>
              <a:t>An </a:t>
            </a:r>
            <a:r>
              <a:rPr lang="en-US" i="1" dirty="0" smtClean="0"/>
              <a:t>ontology</a:t>
            </a:r>
            <a:r>
              <a:rPr lang="en-US" dirty="0" smtClean="0"/>
              <a:t> is an abstract term.</a:t>
            </a:r>
          </a:p>
          <a:p>
            <a:r>
              <a:rPr lang="en-US" dirty="0" smtClean="0"/>
              <a:t>We use the Web Ontology Language (OWL).</a:t>
            </a:r>
          </a:p>
          <a:p>
            <a:r>
              <a:rPr lang="en-US" dirty="0" smtClean="0"/>
              <a:t>Based on XML/RDF (RDF-s).</a:t>
            </a:r>
          </a:p>
          <a:p>
            <a:r>
              <a:rPr lang="en-US" dirty="0" smtClean="0"/>
              <a:t>We have reasoners to ensure that our ontologies are consistent. Concepts/relationships do not contradict one another.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65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Pursuit/Comet Joint Workshop 2012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57622" y="2107534"/>
            <a:ext cx="441422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 smtClean="0"/>
              <a:t>Publishing: From Start to Finish</a:t>
            </a:r>
            <a:endParaRPr lang="en-US" dirty="0"/>
          </a:p>
        </p:txBody>
      </p:sp>
      <p:sp>
        <p:nvSpPr>
          <p:cNvPr id="7" name="Smiley Face 6"/>
          <p:cNvSpPr/>
          <p:nvPr/>
        </p:nvSpPr>
        <p:spPr>
          <a:xfrm>
            <a:off x="84136" y="3792377"/>
            <a:ext cx="713619" cy="677333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797755" y="4026150"/>
            <a:ext cx="921365" cy="20117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1953" y="4150871"/>
            <a:ext cx="729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publish</a:t>
            </a:r>
            <a:endParaRPr lang="en-US" sz="1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1731078" y="3739628"/>
            <a:ext cx="939979" cy="76584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media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897340" y="1996826"/>
            <a:ext cx="2819400" cy="812800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007178" y="2073026"/>
            <a:ext cx="723900" cy="660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777416" y="2073026"/>
            <a:ext cx="723900" cy="660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880480" y="2073026"/>
            <a:ext cx="723900" cy="660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64982" y="236409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16" name="Down Arrow 15"/>
          <p:cNvSpPr/>
          <p:nvPr/>
        </p:nvSpPr>
        <p:spPr>
          <a:xfrm>
            <a:off x="1951567" y="2809626"/>
            <a:ext cx="516290" cy="9271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2683016" y="4009920"/>
            <a:ext cx="749196" cy="21740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3432211" y="3432070"/>
            <a:ext cx="1179287" cy="14603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546512" y="3544493"/>
            <a:ext cx="950686" cy="660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Σ</a:t>
            </a:r>
            <a:r>
              <a:rPr lang="en-US" dirty="0" smtClean="0"/>
              <a:t>(S)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3785998" y="4346614"/>
            <a:ext cx="469900" cy="4189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cxnSp>
        <p:nvCxnSpPr>
          <p:cNvPr id="21" name="Straight Connector 20"/>
          <p:cNvCxnSpPr>
            <a:stCxn id="19" idx="4"/>
            <a:endCxn id="20" idx="0"/>
          </p:cNvCxnSpPr>
          <p:nvPr/>
        </p:nvCxnSpPr>
        <p:spPr>
          <a:xfrm flipH="1">
            <a:off x="4020948" y="4204893"/>
            <a:ext cx="907" cy="1417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407780" y="3432070"/>
            <a:ext cx="1179287" cy="14603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522081" y="3544493"/>
            <a:ext cx="950686" cy="660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Min(S)</a:t>
            </a:r>
            <a:endParaRPr lang="en-US" sz="12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5761567" y="4346614"/>
            <a:ext cx="469900" cy="4189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cxnSp>
        <p:nvCxnSpPr>
          <p:cNvPr id="25" name="Straight Connector 24"/>
          <p:cNvCxnSpPr>
            <a:stCxn id="23" idx="4"/>
            <a:endCxn id="24" idx="0"/>
          </p:cNvCxnSpPr>
          <p:nvPr/>
        </p:nvCxnSpPr>
        <p:spPr>
          <a:xfrm flipH="1">
            <a:off x="5996517" y="4204893"/>
            <a:ext cx="907" cy="1417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Right Arrow 25"/>
          <p:cNvSpPr/>
          <p:nvPr/>
        </p:nvSpPr>
        <p:spPr>
          <a:xfrm>
            <a:off x="4611499" y="4009920"/>
            <a:ext cx="796282" cy="20117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7236273" y="3033366"/>
            <a:ext cx="1702241" cy="2150534"/>
            <a:chOff x="7331900" y="3050983"/>
            <a:chExt cx="1702241" cy="2150534"/>
          </a:xfrm>
        </p:grpSpPr>
        <p:sp>
          <p:nvSpPr>
            <p:cNvPr id="28" name="Rounded Rectangle 27"/>
            <p:cNvSpPr/>
            <p:nvPr/>
          </p:nvSpPr>
          <p:spPr>
            <a:xfrm>
              <a:off x="7331900" y="3050983"/>
              <a:ext cx="1702241" cy="2150534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7485173" y="3760714"/>
              <a:ext cx="1378857" cy="1299590"/>
              <a:chOff x="5189922" y="5431221"/>
              <a:chExt cx="1378857" cy="129959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5189922" y="5431221"/>
                <a:ext cx="1378857" cy="129959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>
                <a:off x="5541895" y="5738998"/>
                <a:ext cx="725714" cy="833402"/>
                <a:chOff x="2549716" y="1886857"/>
                <a:chExt cx="725714" cy="833402"/>
              </a:xfrm>
            </p:grpSpPr>
            <p:sp>
              <p:nvSpPr>
                <p:cNvPr id="34" name="Oval 33"/>
                <p:cNvSpPr/>
                <p:nvPr/>
              </p:nvSpPr>
              <p:spPr>
                <a:xfrm>
                  <a:off x="2757715" y="1886857"/>
                  <a:ext cx="181429" cy="181428"/>
                </a:xfrm>
                <a:prstGeom prst="ellipse">
                  <a:avLst/>
                </a:prstGeom>
                <a:solidFill>
                  <a:srgbClr val="C0504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2549716" y="2103401"/>
                  <a:ext cx="181429" cy="181428"/>
                </a:xfrm>
                <a:prstGeom prst="ellipse">
                  <a:avLst/>
                </a:prstGeom>
                <a:solidFill>
                  <a:srgbClr val="C0504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2975429" y="2129971"/>
                  <a:ext cx="181429" cy="181428"/>
                </a:xfrm>
                <a:prstGeom prst="ellipse">
                  <a:avLst/>
                </a:prstGeom>
                <a:solidFill>
                  <a:srgbClr val="C0504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2791621" y="2341599"/>
                  <a:ext cx="181429" cy="181428"/>
                </a:xfrm>
                <a:prstGeom prst="ellipse">
                  <a:avLst/>
                </a:prstGeom>
                <a:solidFill>
                  <a:srgbClr val="C0504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" name="Straight Connector 37"/>
                <p:cNvCxnSpPr>
                  <a:stCxn id="34" idx="5"/>
                  <a:endCxn id="36" idx="1"/>
                </p:cNvCxnSpPr>
                <p:nvPr/>
              </p:nvCxnSpPr>
              <p:spPr>
                <a:xfrm>
                  <a:off x="2912574" y="2041715"/>
                  <a:ext cx="89425" cy="114826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>
                  <a:stCxn id="36" idx="5"/>
                </p:cNvCxnSpPr>
                <p:nvPr/>
              </p:nvCxnSpPr>
              <p:spPr>
                <a:xfrm>
                  <a:off x="3130288" y="2284829"/>
                  <a:ext cx="53140" cy="8334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>
                  <a:stCxn id="36" idx="3"/>
                  <a:endCxn id="37" idx="7"/>
                </p:cNvCxnSpPr>
                <p:nvPr/>
              </p:nvCxnSpPr>
              <p:spPr>
                <a:xfrm flipH="1">
                  <a:off x="2946480" y="2284829"/>
                  <a:ext cx="55519" cy="8334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>
                  <a:stCxn id="34" idx="3"/>
                  <a:endCxn id="35" idx="7"/>
                </p:cNvCxnSpPr>
                <p:nvPr/>
              </p:nvCxnSpPr>
              <p:spPr>
                <a:xfrm flipH="1">
                  <a:off x="2704575" y="2041715"/>
                  <a:ext cx="79710" cy="88256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>
                  <a:stCxn id="37" idx="5"/>
                </p:cNvCxnSpPr>
                <p:nvPr/>
              </p:nvCxnSpPr>
              <p:spPr>
                <a:xfrm>
                  <a:off x="2946480" y="2496457"/>
                  <a:ext cx="53140" cy="8579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>
                  <a:stCxn id="37" idx="3"/>
                </p:cNvCxnSpPr>
                <p:nvPr/>
              </p:nvCxnSpPr>
              <p:spPr>
                <a:xfrm flipH="1">
                  <a:off x="2757715" y="2496457"/>
                  <a:ext cx="60476" cy="8579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" name="Rectangle 43"/>
                <p:cNvSpPr/>
                <p:nvPr/>
              </p:nvSpPr>
              <p:spPr>
                <a:xfrm>
                  <a:off x="2664543" y="2576286"/>
                  <a:ext cx="145142" cy="143973"/>
                </a:xfrm>
                <a:prstGeom prst="rect">
                  <a:avLst/>
                </a:prstGeom>
                <a:solidFill>
                  <a:srgbClr val="C0504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2937974" y="2576286"/>
                  <a:ext cx="145142" cy="143973"/>
                </a:xfrm>
                <a:prstGeom prst="rect">
                  <a:avLst/>
                </a:prstGeom>
                <a:solidFill>
                  <a:srgbClr val="C0504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3130288" y="2352484"/>
                  <a:ext cx="145142" cy="143973"/>
                </a:xfrm>
                <a:prstGeom prst="rect">
                  <a:avLst/>
                </a:prstGeom>
                <a:solidFill>
                  <a:srgbClr val="C0504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3" name="TextBox 32"/>
              <p:cNvSpPr txBox="1"/>
              <p:nvPr/>
            </p:nvSpPr>
            <p:spPr>
              <a:xfrm>
                <a:off x="5451859" y="5451326"/>
                <a:ext cx="18466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14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7655561" y="3271479"/>
              <a:ext cx="10312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Network</a:t>
              </a:r>
              <a:endParaRPr lang="en-US" dirty="0"/>
            </a:p>
          </p:txBody>
        </p:sp>
      </p:grpSp>
      <p:sp>
        <p:nvSpPr>
          <p:cNvPr id="47" name="Right Arrow 46"/>
          <p:cNvSpPr/>
          <p:nvPr/>
        </p:nvSpPr>
        <p:spPr>
          <a:xfrm>
            <a:off x="6587067" y="4009928"/>
            <a:ext cx="649206" cy="19496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731251" y="3730208"/>
            <a:ext cx="723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merge</a:t>
            </a:r>
            <a:endParaRPr lang="en-US" sz="1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611499" y="3742139"/>
            <a:ext cx="684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prune</a:t>
            </a:r>
            <a:endParaRPr lang="en-US" sz="1400" b="1" dirty="0"/>
          </a:p>
        </p:txBody>
      </p:sp>
      <p:sp>
        <p:nvSpPr>
          <p:cNvPr id="50" name="Oval 49"/>
          <p:cNvSpPr/>
          <p:nvPr/>
        </p:nvSpPr>
        <p:spPr>
          <a:xfrm>
            <a:off x="6532034" y="3627764"/>
            <a:ext cx="691141" cy="4995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6587067" y="3702143"/>
            <a:ext cx="55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map</a:t>
            </a:r>
            <a:endParaRPr lang="en-US" sz="1400" b="1" dirty="0"/>
          </a:p>
        </p:txBody>
      </p:sp>
      <p:sp>
        <p:nvSpPr>
          <p:cNvPr id="52" name="Right Arrow 51"/>
          <p:cNvSpPr/>
          <p:nvPr/>
        </p:nvSpPr>
        <p:spPr>
          <a:xfrm rot="16200000">
            <a:off x="6420514" y="3061922"/>
            <a:ext cx="921365" cy="20117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369482" y="3021307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annotate</a:t>
            </a:r>
            <a:endParaRPr lang="en-US" sz="1400" b="1" dirty="0"/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43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6" grpId="0" animBg="1"/>
      <p:bldP spid="47" grpId="0" animBg="1"/>
      <p:bldP spid="48" grpId="0"/>
      <p:bldP spid="49" grpId="0"/>
      <p:bldP spid="50" grpId="0" animBg="1"/>
      <p:bldP spid="51" grpId="0"/>
      <p:bldP spid="52" grpId="0" animBg="1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Pursuit/Comet Joint Workshop 2012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 smtClean="0"/>
              <a:t>Advantages of Publishing in this way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/>
              <a:t>Formal Metamodelling:</a:t>
            </a:r>
            <a:r>
              <a:rPr lang="en-US" dirty="0"/>
              <a:t> we propose a formal specification of all data/metadata that enters our network. We can check consistency at the network level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Semantically-enriched </a:t>
            </a:r>
            <a:r>
              <a:rPr lang="en-US" b="1" dirty="0" smtClean="0"/>
              <a:t>publications: </a:t>
            </a:r>
            <a:r>
              <a:rPr lang="en-US" dirty="0"/>
              <a:t>Every piece of networked data is described with consistent metadata (what other system can make that boast?)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Easily Expandable:</a:t>
            </a:r>
            <a:r>
              <a:rPr lang="en-US" dirty="0" smtClean="0"/>
              <a:t> New features can easily be represented using this system. Just add a new (or update an existing) ontology that encapsulates the new features as concepts.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47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Pursuit/Comet Joint Workshop 2012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 smtClean="0"/>
              <a:t>Subscribing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Before:</a:t>
            </a:r>
          </a:p>
          <a:p>
            <a:pPr lvl="1"/>
            <a:r>
              <a:rPr lang="en-US" sz="2400" dirty="0" smtClean="0"/>
              <a:t>Know the ID and then subscribe to it.</a:t>
            </a:r>
          </a:p>
          <a:p>
            <a:pPr lvl="1"/>
            <a:r>
              <a:rPr lang="en-US" sz="2400" dirty="0" smtClean="0"/>
              <a:t>Subscribe using pre-known </a:t>
            </a:r>
            <a:r>
              <a:rPr lang="en-US" sz="2400" smtClean="0"/>
              <a:t>IDs from catalogs</a:t>
            </a:r>
            <a:r>
              <a:rPr lang="en-US" sz="24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After:</a:t>
            </a:r>
          </a:p>
          <a:p>
            <a:pPr lvl="1"/>
            <a:r>
              <a:rPr lang="en-US" sz="2400" dirty="0" smtClean="0"/>
              <a:t>Extending the catalog design with data browsing.</a:t>
            </a:r>
          </a:p>
          <a:p>
            <a:pPr lvl="1"/>
            <a:r>
              <a:rPr lang="en-US" sz="2400" dirty="0" smtClean="0"/>
              <a:t>Subscribing with search criteria (querying).</a:t>
            </a:r>
          </a:p>
          <a:p>
            <a:pPr lvl="1"/>
            <a:endParaRPr lang="en-US" sz="2400" dirty="0"/>
          </a:p>
          <a:p>
            <a:r>
              <a:rPr lang="en-US" dirty="0" smtClean="0"/>
              <a:t>Simple mechanisms.</a:t>
            </a:r>
          </a:p>
          <a:p>
            <a:r>
              <a:rPr lang="en-US" dirty="0" smtClean="0"/>
              <a:t>This occurs without altering any part of the core functions.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44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Pursuit/Comet Joint Workshop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0381" y="1828800"/>
            <a:ext cx="8839061" cy="487252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6" idx="0"/>
            <a:endCxn id="6" idx="2"/>
          </p:cNvCxnSpPr>
          <p:nvPr/>
        </p:nvCxnSpPr>
        <p:spPr>
          <a:xfrm>
            <a:off x="4569912" y="1828800"/>
            <a:ext cx="0" cy="48725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9490" y="1964403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catalog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428783" y="1938906"/>
            <a:ext cx="651651" cy="6107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s1</a:t>
            </a:r>
            <a:endParaRPr lang="en-US" sz="1600" dirty="0"/>
          </a:p>
        </p:txBody>
      </p:sp>
      <p:sp>
        <p:nvSpPr>
          <p:cNvPr id="10" name="Folded Corner 9"/>
          <p:cNvSpPr/>
          <p:nvPr/>
        </p:nvSpPr>
        <p:spPr>
          <a:xfrm>
            <a:off x="5904776" y="2060462"/>
            <a:ext cx="384307" cy="367655"/>
          </a:xfrm>
          <a:prstGeom prst="foldedCorne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9" idx="2"/>
            <a:endCxn id="10" idx="3"/>
          </p:cNvCxnSpPr>
          <p:nvPr/>
        </p:nvCxnSpPr>
        <p:spPr>
          <a:xfrm flipH="1">
            <a:off x="6289083" y="2244290"/>
            <a:ext cx="1397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5253125" y="3059269"/>
            <a:ext cx="1175658" cy="610768"/>
            <a:chOff x="5067478" y="2784904"/>
            <a:chExt cx="1175658" cy="610768"/>
          </a:xfrm>
        </p:grpSpPr>
        <p:sp>
          <p:nvSpPr>
            <p:cNvPr id="13" name="Oval 12"/>
            <p:cNvSpPr/>
            <p:nvPr/>
          </p:nvSpPr>
          <p:spPr>
            <a:xfrm>
              <a:off x="5591485" y="2784904"/>
              <a:ext cx="651651" cy="61076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s2</a:t>
              </a:r>
              <a:endParaRPr lang="en-US" sz="1600" dirty="0"/>
            </a:p>
          </p:txBody>
        </p:sp>
        <p:sp>
          <p:nvSpPr>
            <p:cNvPr id="14" name="Folded Corner 13"/>
            <p:cNvSpPr/>
            <p:nvPr/>
          </p:nvSpPr>
          <p:spPr>
            <a:xfrm>
              <a:off x="5067478" y="2906460"/>
              <a:ext cx="384307" cy="367655"/>
            </a:xfrm>
            <a:prstGeom prst="foldedCorner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stCxn id="13" idx="2"/>
              <a:endCxn id="14" idx="3"/>
            </p:cNvCxnSpPr>
            <p:nvPr/>
          </p:nvCxnSpPr>
          <p:spPr>
            <a:xfrm flipH="1">
              <a:off x="5451785" y="3090288"/>
              <a:ext cx="1397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>
            <a:stCxn id="9" idx="3"/>
            <a:endCxn id="13" idx="0"/>
          </p:cNvCxnSpPr>
          <p:nvPr/>
        </p:nvCxnSpPr>
        <p:spPr>
          <a:xfrm flipH="1">
            <a:off x="6102958" y="2460229"/>
            <a:ext cx="421257" cy="5990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067899" y="3053033"/>
            <a:ext cx="651651" cy="6107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s3</a:t>
            </a:r>
            <a:endParaRPr lang="en-US" sz="1600" dirty="0"/>
          </a:p>
        </p:txBody>
      </p:sp>
      <p:sp>
        <p:nvSpPr>
          <p:cNvPr id="18" name="Folded Corner 17"/>
          <p:cNvSpPr/>
          <p:nvPr/>
        </p:nvSpPr>
        <p:spPr>
          <a:xfrm>
            <a:off x="6543892" y="3174589"/>
            <a:ext cx="384307" cy="367655"/>
          </a:xfrm>
          <a:prstGeom prst="foldedCorne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7" idx="2"/>
            <a:endCxn id="18" idx="3"/>
          </p:cNvCxnSpPr>
          <p:nvPr/>
        </p:nvCxnSpPr>
        <p:spPr>
          <a:xfrm flipH="1">
            <a:off x="6928199" y="3358417"/>
            <a:ext cx="1397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5"/>
            <a:endCxn id="17" idx="0"/>
          </p:cNvCxnSpPr>
          <p:nvPr/>
        </p:nvCxnSpPr>
        <p:spPr>
          <a:xfrm>
            <a:off x="6985002" y="2460229"/>
            <a:ext cx="408723" cy="5928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6289083" y="4297813"/>
            <a:ext cx="1175658" cy="610768"/>
            <a:chOff x="5067478" y="2784904"/>
            <a:chExt cx="1175658" cy="610768"/>
          </a:xfrm>
        </p:grpSpPr>
        <p:sp>
          <p:nvSpPr>
            <p:cNvPr id="22" name="Oval 21"/>
            <p:cNvSpPr/>
            <p:nvPr/>
          </p:nvSpPr>
          <p:spPr>
            <a:xfrm>
              <a:off x="5591485" y="2784904"/>
              <a:ext cx="651651" cy="61076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s4</a:t>
              </a:r>
              <a:endParaRPr lang="en-US" sz="1600" dirty="0"/>
            </a:p>
          </p:txBody>
        </p:sp>
        <p:sp>
          <p:nvSpPr>
            <p:cNvPr id="23" name="Folded Corner 22"/>
            <p:cNvSpPr/>
            <p:nvPr/>
          </p:nvSpPr>
          <p:spPr>
            <a:xfrm>
              <a:off x="5067478" y="2906460"/>
              <a:ext cx="384307" cy="367655"/>
            </a:xfrm>
            <a:prstGeom prst="foldedCorner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>
              <a:stCxn id="22" idx="2"/>
              <a:endCxn id="23" idx="3"/>
            </p:cNvCxnSpPr>
            <p:nvPr/>
          </p:nvCxnSpPr>
          <p:spPr>
            <a:xfrm flipH="1">
              <a:off x="5451785" y="3090288"/>
              <a:ext cx="1397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Oval 24"/>
          <p:cNvSpPr/>
          <p:nvPr/>
        </p:nvSpPr>
        <p:spPr>
          <a:xfrm>
            <a:off x="8115914" y="4264009"/>
            <a:ext cx="651651" cy="6107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s5</a:t>
            </a:r>
            <a:endParaRPr lang="en-US" sz="1600" dirty="0"/>
          </a:p>
        </p:txBody>
      </p:sp>
      <p:sp>
        <p:nvSpPr>
          <p:cNvPr id="26" name="Folded Corner 25"/>
          <p:cNvSpPr/>
          <p:nvPr/>
        </p:nvSpPr>
        <p:spPr>
          <a:xfrm>
            <a:off x="7591907" y="4385565"/>
            <a:ext cx="384307" cy="367655"/>
          </a:xfrm>
          <a:prstGeom prst="foldedCorne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25" idx="2"/>
            <a:endCxn id="26" idx="3"/>
          </p:cNvCxnSpPr>
          <p:nvPr/>
        </p:nvCxnSpPr>
        <p:spPr>
          <a:xfrm flipH="1">
            <a:off x="7976214" y="4569393"/>
            <a:ext cx="1397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7" idx="5"/>
            <a:endCxn id="25" idx="0"/>
          </p:cNvCxnSpPr>
          <p:nvPr/>
        </p:nvCxnSpPr>
        <p:spPr>
          <a:xfrm>
            <a:off x="7624118" y="3574356"/>
            <a:ext cx="817622" cy="68965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2" idx="0"/>
            <a:endCxn id="17" idx="4"/>
          </p:cNvCxnSpPr>
          <p:nvPr/>
        </p:nvCxnSpPr>
        <p:spPr>
          <a:xfrm flipV="1">
            <a:off x="7138916" y="3663801"/>
            <a:ext cx="254809" cy="6340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Folded Corner 29"/>
          <p:cNvSpPr/>
          <p:nvPr/>
        </p:nvSpPr>
        <p:spPr>
          <a:xfrm>
            <a:off x="5565159" y="4367367"/>
            <a:ext cx="524007" cy="489212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</a:t>
            </a:r>
            <a:endParaRPr lang="en-US" dirty="0"/>
          </a:p>
        </p:txBody>
      </p:sp>
      <p:cxnSp>
        <p:nvCxnSpPr>
          <p:cNvPr id="31" name="Straight Connector 30"/>
          <p:cNvCxnSpPr>
            <a:stCxn id="30" idx="0"/>
            <a:endCxn id="17" idx="3"/>
          </p:cNvCxnSpPr>
          <p:nvPr/>
        </p:nvCxnSpPr>
        <p:spPr>
          <a:xfrm flipV="1">
            <a:off x="5827163" y="3574356"/>
            <a:ext cx="1336168" cy="79301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Folded Corner 31"/>
          <p:cNvSpPr/>
          <p:nvPr/>
        </p:nvSpPr>
        <p:spPr>
          <a:xfrm>
            <a:off x="7131721" y="5718125"/>
            <a:ext cx="524007" cy="489212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33" name="Folded Corner 32"/>
          <p:cNvSpPr/>
          <p:nvPr/>
        </p:nvSpPr>
        <p:spPr>
          <a:xfrm>
            <a:off x="7714210" y="5726018"/>
            <a:ext cx="524007" cy="489212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r3</a:t>
            </a:r>
            <a:endParaRPr lang="en-US" dirty="0"/>
          </a:p>
        </p:txBody>
      </p:sp>
      <p:sp>
        <p:nvSpPr>
          <p:cNvPr id="34" name="Folded Corner 33"/>
          <p:cNvSpPr/>
          <p:nvPr/>
        </p:nvSpPr>
        <p:spPr>
          <a:xfrm>
            <a:off x="8304452" y="5718125"/>
            <a:ext cx="524007" cy="489212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r4</a:t>
            </a:r>
            <a:endParaRPr lang="en-US" dirty="0"/>
          </a:p>
        </p:txBody>
      </p:sp>
      <p:cxnSp>
        <p:nvCxnSpPr>
          <p:cNvPr id="35" name="Straight Connector 34"/>
          <p:cNvCxnSpPr>
            <a:stCxn id="25" idx="3"/>
            <a:endCxn id="32" idx="0"/>
          </p:cNvCxnSpPr>
          <p:nvPr/>
        </p:nvCxnSpPr>
        <p:spPr>
          <a:xfrm flipH="1">
            <a:off x="7393725" y="4785332"/>
            <a:ext cx="817621" cy="93279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4"/>
            <a:endCxn id="33" idx="0"/>
          </p:cNvCxnSpPr>
          <p:nvPr/>
        </p:nvCxnSpPr>
        <p:spPr>
          <a:xfrm flipH="1">
            <a:off x="7976214" y="4874777"/>
            <a:ext cx="465526" cy="8512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5" idx="4"/>
            <a:endCxn id="34" idx="0"/>
          </p:cNvCxnSpPr>
          <p:nvPr/>
        </p:nvCxnSpPr>
        <p:spPr>
          <a:xfrm>
            <a:off x="8441740" y="4874777"/>
            <a:ext cx="124716" cy="8433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Folded Corner 37"/>
          <p:cNvSpPr/>
          <p:nvPr/>
        </p:nvSpPr>
        <p:spPr>
          <a:xfrm>
            <a:off x="4623917" y="6262897"/>
            <a:ext cx="384307" cy="367655"/>
          </a:xfrm>
          <a:prstGeom prst="foldedCorne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091030" y="6262897"/>
            <a:ext cx="1846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metadata item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850283" y="2333735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s1</a:t>
            </a:r>
          </a:p>
        </p:txBody>
      </p:sp>
      <p:cxnSp>
        <p:nvCxnSpPr>
          <p:cNvPr id="41" name="Elbow Connector 40"/>
          <p:cNvCxnSpPr>
            <a:endCxn id="40" idx="1"/>
          </p:cNvCxnSpPr>
          <p:nvPr/>
        </p:nvCxnSpPr>
        <p:spPr>
          <a:xfrm>
            <a:off x="581214" y="2304889"/>
            <a:ext cx="269069" cy="213512"/>
          </a:xfrm>
          <a:prstGeom prst="bentConnector3">
            <a:avLst>
              <a:gd name="adj1" fmla="val -1031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294852" y="2699647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s2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294852" y="299870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s3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169" y="2488715"/>
            <a:ext cx="387366" cy="610768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981333" y="2671698"/>
            <a:ext cx="286934" cy="504036"/>
            <a:chOff x="942859" y="2395161"/>
            <a:chExt cx="286934" cy="504036"/>
          </a:xfrm>
        </p:grpSpPr>
        <p:cxnSp>
          <p:nvCxnSpPr>
            <p:cNvPr id="46" name="Elbow Connector 45"/>
            <p:cNvCxnSpPr/>
            <p:nvPr/>
          </p:nvCxnSpPr>
          <p:spPr>
            <a:xfrm>
              <a:off x="942859" y="2395161"/>
              <a:ext cx="269069" cy="213512"/>
            </a:xfrm>
            <a:prstGeom prst="bentConnector3">
              <a:avLst>
                <a:gd name="adj1" fmla="val -1031"/>
              </a:avLst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Elbow Connector 46"/>
            <p:cNvCxnSpPr/>
            <p:nvPr/>
          </p:nvCxnSpPr>
          <p:spPr>
            <a:xfrm rot="16200000" flipH="1">
              <a:off x="941064" y="2610468"/>
              <a:ext cx="290524" cy="286934"/>
            </a:xfrm>
            <a:prstGeom prst="bentConnector3">
              <a:avLst>
                <a:gd name="adj1" fmla="val 100271"/>
              </a:avLst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1696087" y="365627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s4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707602" y="3955275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s5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1427016" y="3328134"/>
            <a:ext cx="286936" cy="828255"/>
            <a:chOff x="1388542" y="3051597"/>
            <a:chExt cx="286936" cy="828255"/>
          </a:xfrm>
        </p:grpSpPr>
        <p:grpSp>
          <p:nvGrpSpPr>
            <p:cNvPr id="51" name="Group 50"/>
            <p:cNvGrpSpPr/>
            <p:nvPr/>
          </p:nvGrpSpPr>
          <p:grpSpPr>
            <a:xfrm>
              <a:off x="1388544" y="3051597"/>
              <a:ext cx="286934" cy="504036"/>
              <a:chOff x="942859" y="2395161"/>
              <a:chExt cx="286934" cy="504036"/>
            </a:xfrm>
          </p:grpSpPr>
          <p:cxnSp>
            <p:nvCxnSpPr>
              <p:cNvPr id="53" name="Elbow Connector 52"/>
              <p:cNvCxnSpPr/>
              <p:nvPr/>
            </p:nvCxnSpPr>
            <p:spPr>
              <a:xfrm>
                <a:off x="942859" y="2395161"/>
                <a:ext cx="269069" cy="213512"/>
              </a:xfrm>
              <a:prstGeom prst="bentConnector3">
                <a:avLst>
                  <a:gd name="adj1" fmla="val -1031"/>
                </a:avLst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Elbow Connector 53"/>
              <p:cNvCxnSpPr/>
              <p:nvPr/>
            </p:nvCxnSpPr>
            <p:spPr>
              <a:xfrm rot="16200000" flipH="1">
                <a:off x="941064" y="2610468"/>
                <a:ext cx="290524" cy="286934"/>
              </a:xfrm>
              <a:prstGeom prst="bentConnector3">
                <a:avLst>
                  <a:gd name="adj1" fmla="val 100271"/>
                </a:avLst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Elbow Connector 51"/>
            <p:cNvCxnSpPr/>
            <p:nvPr/>
          </p:nvCxnSpPr>
          <p:spPr>
            <a:xfrm rot="16200000" flipH="1">
              <a:off x="1371111" y="3581833"/>
              <a:ext cx="315450" cy="280587"/>
            </a:xfrm>
            <a:prstGeom prst="bentConnector3">
              <a:avLst>
                <a:gd name="adj1" fmla="val 100325"/>
              </a:avLst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1688552" y="3353509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r1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1848487" y="4249667"/>
            <a:ext cx="286936" cy="828255"/>
            <a:chOff x="1388542" y="3051597"/>
            <a:chExt cx="286936" cy="828255"/>
          </a:xfrm>
        </p:grpSpPr>
        <p:grpSp>
          <p:nvGrpSpPr>
            <p:cNvPr id="57" name="Group 56"/>
            <p:cNvGrpSpPr/>
            <p:nvPr/>
          </p:nvGrpSpPr>
          <p:grpSpPr>
            <a:xfrm>
              <a:off x="1388544" y="3051597"/>
              <a:ext cx="286934" cy="504036"/>
              <a:chOff x="942859" y="2395161"/>
              <a:chExt cx="286934" cy="504036"/>
            </a:xfrm>
          </p:grpSpPr>
          <p:cxnSp>
            <p:nvCxnSpPr>
              <p:cNvPr id="59" name="Elbow Connector 58"/>
              <p:cNvCxnSpPr/>
              <p:nvPr/>
            </p:nvCxnSpPr>
            <p:spPr>
              <a:xfrm>
                <a:off x="942859" y="2395161"/>
                <a:ext cx="269069" cy="213512"/>
              </a:xfrm>
              <a:prstGeom prst="bentConnector3">
                <a:avLst>
                  <a:gd name="adj1" fmla="val -1031"/>
                </a:avLst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Elbow Connector 59"/>
              <p:cNvCxnSpPr/>
              <p:nvPr/>
            </p:nvCxnSpPr>
            <p:spPr>
              <a:xfrm rot="16200000" flipH="1">
                <a:off x="941064" y="2610468"/>
                <a:ext cx="290524" cy="286934"/>
              </a:xfrm>
              <a:prstGeom prst="bentConnector3">
                <a:avLst>
                  <a:gd name="adj1" fmla="val 100271"/>
                </a:avLst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Elbow Connector 57"/>
            <p:cNvCxnSpPr/>
            <p:nvPr/>
          </p:nvCxnSpPr>
          <p:spPr>
            <a:xfrm rot="16200000" flipH="1">
              <a:off x="1371111" y="3581833"/>
              <a:ext cx="315450" cy="280587"/>
            </a:xfrm>
            <a:prstGeom prst="bentConnector3">
              <a:avLst>
                <a:gd name="adj1" fmla="val 100325"/>
              </a:avLst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2115143" y="426149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r2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116373" y="456510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r3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122723" y="488055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r4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00152" y="1459468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View from subscriber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476961" y="1459468"/>
            <a:ext cx="2237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Network metamodel</a:t>
            </a:r>
            <a:endParaRPr lang="en-US" dirty="0"/>
          </a:p>
        </p:txBody>
      </p:sp>
      <p:sp>
        <p:nvSpPr>
          <p:cNvPr id="66" name="Title 1"/>
          <p:cNvSpPr>
            <a:spLocks noGrp="1"/>
          </p:cNvSpPr>
          <p:nvPr>
            <p:ph type="title"/>
          </p:nvPr>
        </p:nvSpPr>
        <p:spPr>
          <a:xfrm>
            <a:off x="611394" y="372850"/>
            <a:ext cx="8229600" cy="990600"/>
          </a:xfrm>
        </p:spPr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rowsing…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675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7 L 0.05555 0.10185 " pathEditMode="relative" ptsTypes="AA">
                                      <p:cBhvr>
                                        <p:cTn id="2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56 0.10185 L 0.10174 0.2421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9" y="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8" grpId="0" animBg="1"/>
      <p:bldP spid="26" grpId="0" animBg="1"/>
      <p:bldP spid="42" grpId="0"/>
      <p:bldP spid="43" grpId="0"/>
      <p:bldP spid="48" grpId="0"/>
      <p:bldP spid="49" grpId="0"/>
      <p:bldP spid="55" grpId="0"/>
      <p:bldP spid="61" grpId="0"/>
      <p:bldP spid="62" grpId="0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Pursuit/Comet Joint Workshop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Snip Same Side Corner Rectangle 5"/>
          <p:cNvSpPr/>
          <p:nvPr/>
        </p:nvSpPr>
        <p:spPr>
          <a:xfrm>
            <a:off x="1676400" y="1866900"/>
            <a:ext cx="1092200" cy="673100"/>
          </a:xfrm>
          <a:prstGeom prst="snip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152400" y="1363450"/>
            <a:ext cx="1270000" cy="75745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query!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507067" y="2051050"/>
            <a:ext cx="127000" cy="1397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95400" y="1968500"/>
            <a:ext cx="127000" cy="1397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974259" y="1054100"/>
            <a:ext cx="1303302" cy="10541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Scope of interest</a:t>
            </a:r>
            <a:endParaRPr lang="en-US" sz="1600" dirty="0"/>
          </a:p>
        </p:txBody>
      </p:sp>
      <p:sp>
        <p:nvSpPr>
          <p:cNvPr id="11" name="Oval 10"/>
          <p:cNvSpPr/>
          <p:nvPr/>
        </p:nvSpPr>
        <p:spPr>
          <a:xfrm>
            <a:off x="5648433" y="2551532"/>
            <a:ext cx="651651" cy="6107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</a:t>
            </a:r>
            <a:r>
              <a:rPr lang="en-US" sz="1600" baseline="-25000" dirty="0"/>
              <a:t>Q</a:t>
            </a:r>
          </a:p>
        </p:txBody>
      </p:sp>
      <p:sp>
        <p:nvSpPr>
          <p:cNvPr id="12" name="Oval 11"/>
          <p:cNvSpPr/>
          <p:nvPr/>
        </p:nvSpPr>
        <p:spPr>
          <a:xfrm>
            <a:off x="7277560" y="3478632"/>
            <a:ext cx="651651" cy="6107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</a:t>
            </a:r>
            <a:r>
              <a:rPr lang="en-US" sz="1600" baseline="-25000" dirty="0" smtClean="0"/>
              <a:t>A</a:t>
            </a:r>
            <a:endParaRPr lang="en-US" sz="1600" baseline="-25000" dirty="0"/>
          </a:p>
        </p:txBody>
      </p:sp>
      <p:cxnSp>
        <p:nvCxnSpPr>
          <p:cNvPr id="13" name="Straight Connector 12"/>
          <p:cNvCxnSpPr>
            <a:stCxn id="10" idx="4"/>
            <a:endCxn id="11" idx="7"/>
          </p:cNvCxnSpPr>
          <p:nvPr/>
        </p:nvCxnSpPr>
        <p:spPr>
          <a:xfrm flipH="1">
            <a:off x="6204652" y="2108200"/>
            <a:ext cx="421258" cy="53277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0" idx="4"/>
            <a:endCxn id="12" idx="0"/>
          </p:cNvCxnSpPr>
          <p:nvPr/>
        </p:nvCxnSpPr>
        <p:spPr>
          <a:xfrm>
            <a:off x="6625910" y="2108200"/>
            <a:ext cx="977476" cy="13704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00874" y="2216834"/>
            <a:ext cx="1223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publish</a:t>
            </a:r>
          </a:p>
          <a:p>
            <a:pPr algn="ctr"/>
            <a:r>
              <a:rPr lang="en-US" dirty="0" smtClean="0"/>
              <a:t>(id, query)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03967" y="3438468"/>
            <a:ext cx="117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subscribe</a:t>
            </a:r>
            <a:endParaRPr lang="en-US" dirty="0"/>
          </a:p>
        </p:txBody>
      </p:sp>
      <p:sp>
        <p:nvSpPr>
          <p:cNvPr id="17" name="Snip Same Side Corner Rectangle 16"/>
          <p:cNvSpPr/>
          <p:nvPr/>
        </p:nvSpPr>
        <p:spPr>
          <a:xfrm>
            <a:off x="1676398" y="4977715"/>
            <a:ext cx="1092201" cy="673100"/>
          </a:xfrm>
          <a:prstGeom prst="snip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8" name="Curved Connector 17"/>
          <p:cNvCxnSpPr>
            <a:stCxn id="17" idx="3"/>
            <a:endCxn id="17" idx="2"/>
          </p:cNvCxnSpPr>
          <p:nvPr/>
        </p:nvCxnSpPr>
        <p:spPr>
          <a:xfrm rot="16200000" flipH="1" flipV="1">
            <a:off x="1781174" y="4872939"/>
            <a:ext cx="336550" cy="546101"/>
          </a:xfrm>
          <a:prstGeom prst="curvedConnector4">
            <a:avLst>
              <a:gd name="adj1" fmla="val -67925"/>
              <a:gd name="adj2" fmla="val 14186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2400" y="4535270"/>
            <a:ext cx="1095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generate</a:t>
            </a:r>
          </a:p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7603386" y="4102100"/>
            <a:ext cx="0" cy="711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Folded Corner 20"/>
          <p:cNvSpPr/>
          <p:nvPr/>
        </p:nvSpPr>
        <p:spPr>
          <a:xfrm>
            <a:off x="7182398" y="4806949"/>
            <a:ext cx="926640" cy="749300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1354667" y="2540000"/>
            <a:ext cx="321733" cy="3033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Folded Corner 22"/>
          <p:cNvSpPr/>
          <p:nvPr/>
        </p:nvSpPr>
        <p:spPr>
          <a:xfrm>
            <a:off x="7182398" y="4799229"/>
            <a:ext cx="926640" cy="749300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cxnSp>
        <p:nvCxnSpPr>
          <p:cNvPr id="24" name="Elbow Connector 23"/>
          <p:cNvCxnSpPr>
            <a:stCxn id="6" idx="0"/>
            <a:endCxn id="12" idx="2"/>
          </p:cNvCxnSpPr>
          <p:nvPr/>
        </p:nvCxnSpPr>
        <p:spPr>
          <a:xfrm>
            <a:off x="2768600" y="2203450"/>
            <a:ext cx="4508960" cy="1580566"/>
          </a:xfrm>
          <a:prstGeom prst="bentConnector3">
            <a:avLst>
              <a:gd name="adj1" fmla="val 27749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7" idx="0"/>
            <a:endCxn id="11" idx="4"/>
          </p:cNvCxnSpPr>
          <p:nvPr/>
        </p:nvCxnSpPr>
        <p:spPr>
          <a:xfrm flipV="1">
            <a:off x="2768599" y="3162300"/>
            <a:ext cx="3205660" cy="2151965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731388" y="4977715"/>
            <a:ext cx="117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subscribe</a:t>
            </a:r>
            <a:endParaRPr lang="en-US" dirty="0"/>
          </a:p>
        </p:txBody>
      </p:sp>
      <p:cxnSp>
        <p:nvCxnSpPr>
          <p:cNvPr id="27" name="Elbow Connector 26"/>
          <p:cNvCxnSpPr>
            <a:stCxn id="17" idx="1"/>
            <a:endCxn id="23" idx="2"/>
          </p:cNvCxnSpPr>
          <p:nvPr/>
        </p:nvCxnSpPr>
        <p:spPr>
          <a:xfrm rot="5400000" flipH="1" flipV="1">
            <a:off x="4882965" y="2888062"/>
            <a:ext cx="102286" cy="5423219"/>
          </a:xfrm>
          <a:prstGeom prst="bentConnector3">
            <a:avLst>
              <a:gd name="adj1" fmla="val -720142"/>
            </a:avLst>
          </a:prstGeom>
          <a:ln>
            <a:headEnd type="none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6" idx="0"/>
            <a:endCxn id="11" idx="2"/>
          </p:cNvCxnSpPr>
          <p:nvPr/>
        </p:nvCxnSpPr>
        <p:spPr>
          <a:xfrm>
            <a:off x="2768600" y="2203450"/>
            <a:ext cx="2879833" cy="653466"/>
          </a:xfrm>
          <a:prstGeom prst="bentConnector3">
            <a:avLst>
              <a:gd name="adj1" fmla="val 2354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Cloud 28"/>
          <p:cNvSpPr/>
          <p:nvPr/>
        </p:nvSpPr>
        <p:spPr>
          <a:xfrm>
            <a:off x="152400" y="1363450"/>
            <a:ext cx="1270000" cy="75745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query!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782022" y="5917860"/>
            <a:ext cx="2121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publish(id, answer)</a:t>
            </a:r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611394" y="372850"/>
            <a:ext cx="8229600" cy="990600"/>
          </a:xfrm>
        </p:spPr>
        <p:txBody>
          <a:bodyPr/>
          <a:lstStyle/>
          <a:p>
            <a:r>
              <a:rPr lang="en-US" dirty="0" smtClean="0"/>
              <a:t>Searching/Querying…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555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7E7E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7E7E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7E7E7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7E7E7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4652 -0.00255 0.09201 -0.00972 0.13888 -0.01111 C 0.14861 -0.01065 0.15833 -0.01042 0.16805 -0.00926 C 0.17725 -0.00834 0.19149 0.00903 0.2 0.01481 C 0.20746 0.01967 0.21597 0.02268 0.22361 0.02778 C 0.23454 0.03495 0.24531 0.04143 0.25694 0.04815 C 0.27465 0.05833 0.29566 0.05717 0.3125 0.07222 C 0.31441 0.07615 0.31753 0.07893 0.31944 0.08333 C 0.32413 0.09421 0.32413 0.1081 0.33194 0.11852 C 0.33472 0.12222 0.33645 0.12824 0.34027 0.12963 C 0.34201 0.13009 0.34392 0.13055 0.34583 0.13148 C 0.34774 0.1324 0.3493 0.13426 0.35138 0.13518 C 0.35538 0.1368 0.37118 0.13865 0.37361 0.13889 C 0.3809 0.13958 0.38836 0.14004 0.39583 0.14074 C 0.42951 0.14699 0.46128 0.14884 0.49583 0.15 C 0.51579 0.15324 0.53559 0.15532 0.55555 0.15926 C 0.56406 0.1669 0.56788 0.17569 0.57083 0.18889 C 0.57222 0.1956 0.575 0.20926 0.575 0.20926 C 0.57447 0.25301 0.57447 0.29676 0.57361 0.34074 C 0.57152 0.4375 0.57291 0.39004 0.56944 0.43333 C 0.56701 0.46088 0.56857 0.48703 0.54982 0.5037 C 0.54027 0.52268 0.51996 0.53287 0.50277 0.53333 C 0.45503 0.53426 0.40711 0.53449 0.35972 0.53518 C 0.32413 0.53912 0.29236 0.52153 0.25694 0.52037 C 0.20138 0.51828 0.18628 0.51852 0.14583 0.51852 " pathEditMode="relative" ptsTypes="ffffffffffffffffffffffffA">
                                      <p:cBhvr>
                                        <p:cTn id="6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-0.04953 -0.00052 -0.09884 -0.00139 -0.14815 C -0.00156 -0.15486 -0.00521 -0.16273 -0.00695 -0.16852 C -0.00816 -0.17222 -0.00695 -0.17916 -0.00972 -0.17963 C -0.03889 -0.18611 -0.06528 -0.20509 -0.09445 -0.20926 C -0.13472 -0.22708 -0.17882 -0.21203 -0.22084 -0.21111 C -0.2283 -0.21065 -0.23577 -0.21041 -0.24306 -0.20926 C -0.24775 -0.20879 -0.25261 -0.20555 -0.25695 -0.2037 C -0.26441 -0.20092 -0.27188 -0.19977 -0.27917 -0.19815 C -0.28768 -0.19444 -0.29288 -0.19259 -0.30139 -0.19074 C -0.32726 -0.17708 -0.32604 -0.18495 -0.37222 -0.18333 C -0.38785 -0.18125 -0.40243 -0.1794 -0.41806 -0.18148 C -0.425 -0.18518 -0.44236 -0.19537 -0.44722 -0.20185 C -0.45261 -0.20903 -0.44983 -0.20602 -0.45556 -0.21111 C -0.46215 -0.2243 -0.45365 -0.20856 -0.46389 -0.22222 C -0.46945 -0.22963 -0.47431 -0.24259 -0.47778 -0.25185 C -0.48281 -0.29166 -0.47778 -0.3199 -0.48195 -0.36666 C -0.48229 -0.36944 -0.49097 -0.37916 -0.49445 -0.38148 C -0.50504 -0.38842 -0.52413 -0.40231 -0.53472 -0.40555 C -0.53941 -0.40717 -0.54427 -0.4074 -0.54861 -0.40926 C -0.55139 -0.41065 -0.55695 -0.41296 -0.55695 -0.41296 C -0.57761 -0.41227 -0.61337 -0.41574 -0.63611 -0.40555 C -0.66441 -0.39305 -0.64045 -0.40139 -0.65556 -0.39629 C -0.66025 -0.39236 -0.66285 -0.38773 -0.66806 -0.38518 C -0.67066 -0.38194 -0.67413 -0.37963 -0.67639 -0.37592 C -0.67865 -0.37268 -0.67969 -0.36805 -0.68195 -0.36481 C -0.68334 -0.36296 -0.68472 -0.36111 -0.68611 -0.35926 C -0.68976 -0.34537 -0.68455 -0.36203 -0.69167 -0.35 C -0.69271 -0.34861 -0.69254 -0.34629 -0.69306 -0.34444 C -0.69549 -0.33842 -0.69584 -0.33889 -0.7 -0.33518 C -0.704 -0.31944 -0.71667 -0.30717 -0.71667 -0.28889 " pathEditMode="relative" ptsTypes="ffffffffffffffffffffffffffffffA">
                                      <p:cBhvr>
                                        <p:cTn id="9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/>
      <p:bldP spid="16" grpId="0"/>
      <p:bldP spid="16" grpId="1"/>
      <p:bldP spid="17" grpId="0" animBg="1"/>
      <p:bldP spid="19" grpId="0"/>
      <p:bldP spid="21" grpId="0" animBg="1"/>
      <p:bldP spid="23" grpId="0" animBg="1"/>
      <p:bldP spid="23" grpId="1" animBg="1"/>
      <p:bldP spid="26" grpId="0"/>
      <p:bldP spid="26" grpId="1"/>
      <p:bldP spid="29" grpId="0" animBg="1"/>
      <p:bldP spid="29" grpId="1" animBg="1"/>
      <p:bldP spid="29" grpId="2" animBg="1"/>
      <p:bldP spid="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8504</TotalTime>
  <Words>981</Words>
  <Application>Microsoft Macintosh PowerPoint</Application>
  <PresentationFormat>On-screen Show (4:3)</PresentationFormat>
  <Paragraphs>202</Paragraphs>
  <Slides>19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Clarity</vt:lpstr>
      <vt:lpstr>Delivering Stories with Pursuit</vt:lpstr>
      <vt:lpstr>What are we doing today?</vt:lpstr>
      <vt:lpstr>Why are we building ICN middleware?</vt:lpstr>
      <vt:lpstr>What is an Ontology?</vt:lpstr>
      <vt:lpstr>Publishing: From Start to Finish</vt:lpstr>
      <vt:lpstr>Advantages of Publishing in this way</vt:lpstr>
      <vt:lpstr>Subscribing</vt:lpstr>
      <vt:lpstr>Browsing…</vt:lpstr>
      <vt:lpstr>Searching/Querying…</vt:lpstr>
      <vt:lpstr>Delivering Media the Old (current) Way…</vt:lpstr>
      <vt:lpstr>PowerPoint Presentation</vt:lpstr>
      <vt:lpstr>Delivering Media the ICN Way…!</vt:lpstr>
      <vt:lpstr>PowerPoint Presentation</vt:lpstr>
      <vt:lpstr>PowerPoint Presentation</vt:lpstr>
      <vt:lpstr>The Edit Decision List (EDL)</vt:lpstr>
      <vt:lpstr>EDL Demo.</vt:lpstr>
      <vt:lpstr>PowerPoint Presentation</vt:lpstr>
      <vt:lpstr>Promo Demo.</vt:lpstr>
      <vt:lpstr>Thanks for Listening..!</vt:lpstr>
    </vt:vector>
  </TitlesOfParts>
  <Company>University of Cambridge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Ontological middleware</dc:title>
  <dc:creator>Ben Tagger</dc:creator>
  <cp:lastModifiedBy>Ben Tagger</cp:lastModifiedBy>
  <cp:revision>67</cp:revision>
  <dcterms:created xsi:type="dcterms:W3CDTF">2012-02-08T12:29:22Z</dcterms:created>
  <dcterms:modified xsi:type="dcterms:W3CDTF">2012-10-30T12:17:14Z</dcterms:modified>
</cp:coreProperties>
</file>